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Могучее царство Шопена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Музыка не имеет отечества; </a:t>
            </a:r>
            <a:endParaRPr lang="ru-RU" dirty="0" smtClean="0"/>
          </a:p>
          <a:p>
            <a:r>
              <a:rPr lang="ru-RU" dirty="0" smtClean="0"/>
              <a:t>отечество </a:t>
            </a:r>
            <a:r>
              <a:rPr lang="ru-RU" dirty="0"/>
              <a:t>ее — вся вселенная.</a:t>
            </a:r>
            <a:br>
              <a:rPr lang="ru-RU" dirty="0"/>
            </a:br>
            <a:r>
              <a:rPr lang="ru-RU" dirty="0" smtClean="0"/>
              <a:t>                                  </a:t>
            </a:r>
            <a:r>
              <a:rPr lang="ru-RU" i="1" dirty="0" smtClean="0"/>
              <a:t>Ф</a:t>
            </a:r>
            <a:r>
              <a:rPr lang="ru-RU" i="1" dirty="0"/>
              <a:t>. Шопен</a:t>
            </a:r>
          </a:p>
        </p:txBody>
      </p:sp>
    </p:spTree>
    <p:extLst>
      <p:ext uri="{BB962C8B-B14F-4D97-AF65-F5344CB8AC3E}">
        <p14:creationId xmlns:p14="http://schemas.microsoft.com/office/powerpoint/2010/main" val="204954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i="1" cap="all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« Шопен в </a:t>
            </a:r>
            <a:r>
              <a:rPr lang="ru-RU" sz="1800" b="1" i="1" cap="all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музыке </a:t>
            </a:r>
            <a:r>
              <a:rPr lang="ru-RU" sz="1800" b="1" i="1" cap="all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– это то же, что и Пушкин в поэзии</a:t>
            </a:r>
            <a:r>
              <a:rPr lang="ru-RU" sz="1800" b="1" i="1" cap="all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…»</a:t>
            </a:r>
            <a:br>
              <a:rPr lang="ru-RU" sz="1800" b="1" i="1" cap="all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800" b="1" i="1" cap="all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                                             </a:t>
            </a:r>
            <a:r>
              <a:rPr lang="ru-RU" sz="1800" b="1" i="1" cap="all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Л.Толстой</a:t>
            </a:r>
            <a:endParaRPr lang="ru-RU" sz="1800" i="1" dirty="0">
              <a:solidFill>
                <a:schemeClr val="accent5"/>
              </a:solidFill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82" y="2247900"/>
            <a:ext cx="7314836" cy="387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581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44463"/>
            <a:ext cx="2304257" cy="263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924944"/>
            <a:ext cx="7745505" cy="320121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i="1" dirty="0">
                <a:latin typeface="Arial" pitchFamily="34" charset="0"/>
                <a:cs typeface="Arial" pitchFamily="34" charset="0"/>
              </a:rPr>
              <a:t>Автор многочисленных произведений для фортепиано. Крупнейший представитель польского музыкального искусства. </a:t>
            </a:r>
          </a:p>
          <a:p>
            <a:pPr>
              <a:lnSpc>
                <a:spcPct val="80000"/>
              </a:lnSpc>
            </a:pPr>
            <a:endParaRPr lang="ru-RU" i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u-RU" i="1" dirty="0">
                <a:latin typeface="Arial" pitchFamily="34" charset="0"/>
                <a:cs typeface="Arial" pitchFamily="34" charset="0"/>
              </a:rPr>
              <a:t> По-новому истолковал многие жанры: возродил на романтической основе прелюдию, создал фортепианную балладу, сделал более поэтичными танцы —</a:t>
            </a:r>
            <a:r>
              <a:rPr lang="ru-RU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мазурку, полонез, вальс.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92339" y="332656"/>
            <a:ext cx="6700142" cy="1291750"/>
          </a:xfrm>
        </p:spPr>
        <p:txBody>
          <a:bodyPr/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vi-VN" sz="2400" i="1" dirty="0" smtClean="0">
                <a:solidFill>
                  <a:srgbClr val="443329"/>
                </a:solidFill>
                <a:latin typeface="Arial" pitchFamily="34" charset="0"/>
                <a:ea typeface="+mn-ea"/>
                <a:cs typeface="Arial" pitchFamily="34" charset="0"/>
              </a:rPr>
              <a:t>Фр</a:t>
            </a:r>
            <a:r>
              <a:rPr lang="ru-RU" sz="2400" i="1" dirty="0" smtClean="0">
                <a:solidFill>
                  <a:srgbClr val="443329"/>
                </a:solidFill>
                <a:latin typeface="Arial" pitchFamily="34" charset="0"/>
                <a:ea typeface="+mn-ea"/>
                <a:cs typeface="Arial" pitchFamily="34" charset="0"/>
              </a:rPr>
              <a:t>е</a:t>
            </a:r>
            <a:r>
              <a:rPr lang="vi-VN" sz="2400" i="1" dirty="0" smtClean="0">
                <a:solidFill>
                  <a:srgbClr val="443329"/>
                </a:solidFill>
                <a:latin typeface="Arial" pitchFamily="34" charset="0"/>
                <a:ea typeface="+mn-ea"/>
                <a:cs typeface="Arial" pitchFamily="34" charset="0"/>
              </a:rPr>
              <a:t>дери́к </a:t>
            </a:r>
            <a:r>
              <a:rPr lang="vi-VN" sz="2400" i="1" dirty="0">
                <a:solidFill>
                  <a:srgbClr val="443329"/>
                </a:solidFill>
                <a:latin typeface="Arial" pitchFamily="34" charset="0"/>
                <a:ea typeface="+mn-ea"/>
                <a:cs typeface="Arial" pitchFamily="34" charset="0"/>
              </a:rPr>
              <a:t>Франсуа́ Шопе́н</a:t>
            </a:r>
            <a:r>
              <a:rPr lang="ru-RU" sz="2400" i="1" dirty="0">
                <a:solidFill>
                  <a:srgbClr val="443329"/>
                </a:solidFill>
                <a:latin typeface="Arial" pitchFamily="34" charset="0"/>
                <a:ea typeface="+mn-ea"/>
                <a:cs typeface="Arial" pitchFamily="34" charset="0"/>
              </a:rPr>
              <a:t> — польский композитор и пианист-виртуоз, педагог.</a:t>
            </a:r>
            <a:r>
              <a:rPr lang="ru-RU" sz="2400" dirty="0">
                <a:solidFill>
                  <a:srgbClr val="443329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400" dirty="0">
                <a:solidFill>
                  <a:srgbClr val="443329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490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412776"/>
            <a:ext cx="7745505" cy="4099147"/>
          </a:xfrm>
        </p:spPr>
        <p:txBody>
          <a:bodyPr/>
          <a:lstStyle/>
          <a:p>
            <a:pPr marL="0" lvl="0" indent="0" algn="ctr"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ru-RU" b="1" dirty="0">
                <a:solidFill>
                  <a:srgbClr val="006600"/>
                </a:solidFill>
                <a:latin typeface="Arial" charset="0"/>
              </a:rPr>
              <a:t>Николя Шопен – отец композитора, француз, сын лотарингского крестьянина</a:t>
            </a:r>
            <a:r>
              <a:rPr lang="en-US" b="1" dirty="0">
                <a:solidFill>
                  <a:srgbClr val="006600"/>
                </a:solidFill>
                <a:latin typeface="Arial" charset="0"/>
              </a:rPr>
              <a:t>, </a:t>
            </a:r>
            <a:r>
              <a:rPr lang="ru-RU" b="1" dirty="0">
                <a:solidFill>
                  <a:srgbClr val="006600"/>
                </a:solidFill>
                <a:latin typeface="Arial" charset="0"/>
              </a:rPr>
              <a:t>преподаватель французского языка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009900"/>
                    </a:gs>
                  </a:gsLst>
                  <a:lin ang="2700000" scaled="1"/>
                </a:gradFill>
                <a:ea typeface="+mn-ea"/>
                <a:cs typeface="Times New Roman"/>
              </a:rPr>
              <a:t>Происхождение и семья </a:t>
            </a:r>
            <a:b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009900"/>
                    </a:gs>
                  </a:gsLst>
                  <a:lin ang="2700000" scaled="1"/>
                </a:gradFill>
                <a:ea typeface="+mn-ea"/>
                <a:cs typeface="Times New Roman"/>
              </a:rPr>
            </a:br>
            <a:r>
              <a:rPr lang="ru-RU" sz="2000" b="1" dirty="0">
                <a:solidFill>
                  <a:srgbClr val="006600"/>
                </a:solidFill>
                <a:latin typeface="Arial" charset="0"/>
                <a:ea typeface="+mn-ea"/>
                <a:cs typeface="+mn-cs"/>
              </a:rPr>
              <a:t>	</a:t>
            </a:r>
            <a:r>
              <a:rPr lang="ru-RU" sz="2000" b="1" u="sng" dirty="0">
                <a:solidFill>
                  <a:srgbClr val="006600"/>
                </a:solidFill>
                <a:latin typeface="Arial" charset="0"/>
                <a:ea typeface="+mn-ea"/>
                <a:cs typeface="+mn-cs"/>
              </a:rPr>
              <a:t>Три сестры:</a:t>
            </a:r>
            <a:r>
              <a:rPr lang="ru-RU" sz="2000" b="1" dirty="0">
                <a:solidFill>
                  <a:srgbClr val="006600"/>
                </a:solidFill>
                <a:latin typeface="Arial" charset="0"/>
                <a:ea typeface="+mn-ea"/>
                <a:cs typeface="+mn-cs"/>
              </a:rPr>
              <a:t> старшая — </a:t>
            </a:r>
            <a:r>
              <a:rPr lang="ru-RU" sz="2000" b="1" i="1" u="sng" dirty="0" err="1">
                <a:solidFill>
                  <a:srgbClr val="006600"/>
                </a:solidFill>
                <a:latin typeface="Arial" charset="0"/>
                <a:ea typeface="+mn-ea"/>
                <a:cs typeface="+mn-cs"/>
              </a:rPr>
              <a:t>Людвика</a:t>
            </a:r>
            <a:r>
              <a:rPr lang="ru-RU" sz="2000" b="1" dirty="0">
                <a:solidFill>
                  <a:srgbClr val="006600"/>
                </a:solidFill>
                <a:latin typeface="Arial" charset="0"/>
                <a:ea typeface="+mn-ea"/>
                <a:cs typeface="+mn-cs"/>
              </a:rPr>
              <a:t>, младшие — </a:t>
            </a:r>
            <a:r>
              <a:rPr lang="ru-RU" sz="2000" b="1" i="1" u="sng" dirty="0">
                <a:solidFill>
                  <a:srgbClr val="006600"/>
                </a:solidFill>
                <a:latin typeface="Arial" charset="0"/>
                <a:ea typeface="+mn-ea"/>
                <a:cs typeface="+mn-cs"/>
              </a:rPr>
              <a:t>Изабелла</a:t>
            </a:r>
            <a:r>
              <a:rPr lang="ru-RU" sz="2000" b="1" i="1" dirty="0">
                <a:solidFill>
                  <a:srgbClr val="006600"/>
                </a:solidFill>
                <a:latin typeface="Arial" charset="0"/>
                <a:ea typeface="+mn-ea"/>
                <a:cs typeface="+mn-cs"/>
              </a:rPr>
              <a:t> и </a:t>
            </a:r>
            <a:r>
              <a:rPr lang="ru-RU" sz="2000" b="1" i="1" u="sng" dirty="0">
                <a:solidFill>
                  <a:srgbClr val="006600"/>
                </a:solidFill>
                <a:latin typeface="Arial" charset="0"/>
                <a:ea typeface="+mn-ea"/>
                <a:cs typeface="+mn-cs"/>
              </a:rPr>
              <a:t>Эмилия</a:t>
            </a:r>
            <a:r>
              <a:rPr lang="ru-RU" sz="2000" b="1" dirty="0">
                <a:solidFill>
                  <a:srgbClr val="006600"/>
                </a:solidFill>
                <a:latin typeface="Arial" charset="0"/>
                <a:ea typeface="+mn-ea"/>
                <a:cs typeface="+mn-cs"/>
              </a:rPr>
              <a:t>.</a:t>
            </a:r>
            <a:br>
              <a:rPr lang="ru-RU" sz="2000" b="1" dirty="0">
                <a:solidFill>
                  <a:srgbClr val="006600"/>
                </a:solidFill>
                <a:latin typeface="Arial" charset="0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36912"/>
            <a:ext cx="3168352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14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lvl="0" indent="-342900">
              <a:buClr>
                <a:srgbClr val="F0A22E"/>
              </a:buClr>
              <a:buSzPct val="70000"/>
              <a:buFont typeface="Wingdings 2"/>
              <a:buChar char=""/>
              <a:defRPr/>
            </a:pPr>
            <a:r>
              <a:rPr lang="ru-RU" sz="2200" dirty="0">
                <a:solidFill>
                  <a:srgbClr val="4E3B30"/>
                </a:solidFill>
                <a:latin typeface="Arial" pitchFamily="34" charset="0"/>
                <a:cs typeface="Arial" pitchFamily="34" charset="0"/>
              </a:rPr>
              <a:t>Шопен, Фредерик (1810-1849), Польша </a:t>
            </a:r>
          </a:p>
          <a:p>
            <a:pPr marL="342900" lvl="0" indent="-342900">
              <a:buClr>
                <a:srgbClr val="F0A22E"/>
              </a:buClr>
              <a:buSzPct val="70000"/>
              <a:buFont typeface="Wingdings 2"/>
              <a:buChar char=""/>
              <a:defRPr/>
            </a:pPr>
            <a:endParaRPr lang="ru-RU" sz="2200" dirty="0">
              <a:solidFill>
                <a:srgbClr val="4E3B3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Clr>
                <a:srgbClr val="F0A22E"/>
              </a:buClr>
              <a:buSzPct val="70000"/>
              <a:buFont typeface="Wingdings 2"/>
              <a:buChar char=""/>
              <a:defRPr/>
            </a:pPr>
            <a:endParaRPr lang="ru-RU" sz="2200" dirty="0">
              <a:solidFill>
                <a:srgbClr val="4E3B3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Clr>
                <a:srgbClr val="F0A22E"/>
              </a:buClr>
              <a:buSzPct val="70000"/>
              <a:buFont typeface="Wingdings 2"/>
              <a:buChar char=""/>
              <a:defRPr/>
            </a:pPr>
            <a:r>
              <a:rPr lang="ru-RU" sz="2200" dirty="0">
                <a:solidFill>
                  <a:srgbClr val="4E3B30"/>
                </a:solidFill>
                <a:latin typeface="Arial" pitchFamily="34" charset="0"/>
                <a:cs typeface="Arial" pitchFamily="34" charset="0"/>
              </a:rPr>
              <a:t> Шопен родился 1 марта 1810 года недалеко от Варшавы. Сначала  он учился в музыкальном Лицее, а потом в Главной школе музыки. Исполнительское и композиторское дарование Шопена проявилось очень рано. В 7  лет первое сочинение Шопена(полонеза соль минор для фортепиано) был напечатан, а в 8 лет как пианист </a:t>
            </a:r>
            <a:r>
              <a:rPr lang="ru-RU" sz="2200" dirty="0" err="1">
                <a:solidFill>
                  <a:srgbClr val="4E3B30"/>
                </a:solidFill>
                <a:latin typeface="Arial" pitchFamily="34" charset="0"/>
                <a:cs typeface="Arial" pitchFamily="34" charset="0"/>
              </a:rPr>
              <a:t>Фридерик</a:t>
            </a:r>
            <a:r>
              <a:rPr lang="ru-RU" sz="2200" dirty="0">
                <a:solidFill>
                  <a:srgbClr val="4E3B30"/>
                </a:solidFill>
                <a:latin typeface="Arial" pitchFamily="34" charset="0"/>
                <a:cs typeface="Arial" pitchFamily="34" charset="0"/>
              </a:rPr>
              <a:t>  уже играл на сцене. С 13 лет Шопен много ездил с выступлениями по Польше, также он посетил Берлин и Вену.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Биография Шопена</a:t>
            </a:r>
          </a:p>
        </p:txBody>
      </p:sp>
    </p:spTree>
    <p:extLst>
      <p:ext uri="{BB962C8B-B14F-4D97-AF65-F5344CB8AC3E}">
        <p14:creationId xmlns:p14="http://schemas.microsoft.com/office/powerpoint/2010/main" val="333389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ru-RU" b="1" dirty="0" smtClean="0">
                <a:solidFill>
                  <a:srgbClr val="006600"/>
                </a:solidFill>
                <a:latin typeface="Arial" charset="0"/>
              </a:rPr>
              <a:t>При </a:t>
            </a:r>
            <a:r>
              <a:rPr lang="ru-RU" b="1" dirty="0">
                <a:solidFill>
                  <a:srgbClr val="006600"/>
                </a:solidFill>
                <a:latin typeface="Arial" charset="0"/>
              </a:rPr>
              <a:t>окончании консерватории Шопен был официально удостоен характеристики "музыкальный гений".</a:t>
            </a:r>
          </a:p>
          <a:p>
            <a:pPr marL="0" lvl="0" indent="0"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ru-RU" b="1" dirty="0" smtClean="0">
                <a:solidFill>
                  <a:srgbClr val="006600"/>
                </a:solidFill>
                <a:latin typeface="Arial" charset="0"/>
              </a:rPr>
              <a:t>Он </a:t>
            </a:r>
            <a:r>
              <a:rPr lang="ru-RU" b="1" dirty="0">
                <a:solidFill>
                  <a:srgbClr val="006600"/>
                </a:solidFill>
                <a:latin typeface="Arial" charset="0"/>
              </a:rPr>
              <a:t>также был вдохновенным импровизатором.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</a:pPr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009900"/>
                    </a:gs>
                  </a:gsLst>
                  <a:lin ang="2700000" scaled="1"/>
                </a:gradFill>
                <a:ea typeface="+mn-ea"/>
                <a:cs typeface="Times New Roman"/>
              </a:rPr>
              <a:t>Юный гений, виртуоз </a:t>
            </a:r>
            <a:b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009900"/>
                    </a:gs>
                  </a:gsLst>
                  <a:lin ang="2700000" scaled="1"/>
                </a:gradFill>
                <a:ea typeface="+mn-ea"/>
                <a:cs typeface="Times New Roman"/>
              </a:rPr>
            </a:br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009900"/>
                    </a:gs>
                  </a:gsLst>
                  <a:lin ang="2700000" scaled="1"/>
                </a:gradFill>
                <a:ea typeface="+mn-ea"/>
                <a:cs typeface="Times New Roman"/>
              </a:rPr>
              <a:t>и импровизатор</a:t>
            </a:r>
            <a:b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009900"/>
                    </a:gs>
                  </a:gsLst>
                  <a:lin ang="2700000" scaled="1"/>
                </a:gradFill>
                <a:ea typeface="+mn-ea"/>
                <a:cs typeface="Times New Roman"/>
              </a:rPr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640" y="4000159"/>
            <a:ext cx="3709215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810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009900"/>
                    </a:gs>
                  </a:gsLst>
                  <a:lin ang="2700000" scaled="1"/>
                </a:gradFill>
                <a:cs typeface="Times New Roman"/>
              </a:rPr>
              <a:t>Личная жизнь </a:t>
            </a:r>
            <a:r>
              <a:rPr lang="ru-RU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009900"/>
                    </a:gs>
                  </a:gsLst>
                  <a:lin ang="2700000" scaled="1"/>
                </a:gradFill>
                <a:cs typeface="Times New Roman"/>
              </a:rPr>
              <a:t/>
            </a:r>
            <a:br>
              <a:rPr lang="ru-RU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009900"/>
                    </a:gs>
                  </a:gsLst>
                  <a:lin ang="2700000" scaled="1"/>
                </a:gradFill>
                <a:cs typeface="Times New Roman"/>
              </a:rPr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39"/>
            <a:ext cx="2952328" cy="360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63888" y="2344088"/>
            <a:ext cx="417646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rgbClr val="006600"/>
                </a:solidFill>
              </a:rPr>
              <a:t> Жорж Санд ( настоящее имя - </a:t>
            </a:r>
            <a:r>
              <a:rPr lang="ru-RU" b="1" dirty="0" err="1">
                <a:solidFill>
                  <a:srgbClr val="006600"/>
                </a:solidFill>
              </a:rPr>
              <a:t>Амандина</a:t>
            </a:r>
            <a:r>
              <a:rPr lang="ru-RU" b="1" dirty="0">
                <a:solidFill>
                  <a:srgbClr val="006600"/>
                </a:solidFill>
              </a:rPr>
              <a:t> Аврора </a:t>
            </a:r>
            <a:r>
              <a:rPr lang="ru-RU" b="1" dirty="0" err="1">
                <a:solidFill>
                  <a:srgbClr val="006600"/>
                </a:solidFill>
              </a:rPr>
              <a:t>Люсиль</a:t>
            </a:r>
            <a:r>
              <a:rPr lang="ru-RU" b="1" dirty="0">
                <a:solidFill>
                  <a:srgbClr val="006600"/>
                </a:solidFill>
              </a:rPr>
              <a:t> Дюпен; 1804 — 1876) французская писательница, спутница Шопена.</a:t>
            </a:r>
          </a:p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rgbClr val="006600"/>
                </a:solidFill>
              </a:rPr>
              <a:t>	Девять лет Жорж была не столько возлюбленной, сколько верным другом и сиделкой для композитора.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375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009900"/>
                    </a:gs>
                  </a:gsLst>
                  <a:lin ang="2700000" scaled="1"/>
                </a:gradFill>
                <a:cs typeface="Times New Roman"/>
              </a:rPr>
              <a:t>Произведения: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64904"/>
            <a:ext cx="4462659" cy="3237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997839"/>
            <a:ext cx="417646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Font typeface="Wingdings 2" pitchFamily="18" charset="2"/>
              <a:buChar char=""/>
            </a:pPr>
            <a:r>
              <a:rPr lang="ru-RU" sz="2000" b="1" dirty="0">
                <a:solidFill>
                  <a:srgbClr val="4E3B30"/>
                </a:solidFill>
                <a:latin typeface="Arial" pitchFamily="34" charset="0"/>
                <a:cs typeface="Arial" pitchFamily="34" charset="0"/>
              </a:rPr>
              <a:t>Мазурки (58)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Font typeface="Wingdings 2" pitchFamily="18" charset="2"/>
              <a:buChar char=""/>
            </a:pPr>
            <a:r>
              <a:rPr lang="ru-RU" sz="2000" b="1" dirty="0">
                <a:solidFill>
                  <a:srgbClr val="4E3B30"/>
                </a:solidFill>
                <a:latin typeface="Arial" pitchFamily="34" charset="0"/>
                <a:cs typeface="Arial" pitchFamily="34" charset="0"/>
              </a:rPr>
              <a:t>Полонезы (16)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Font typeface="Wingdings 2" pitchFamily="18" charset="2"/>
              <a:buChar char=""/>
            </a:pPr>
            <a:r>
              <a:rPr lang="ru-RU" sz="2000" b="1" dirty="0">
                <a:solidFill>
                  <a:srgbClr val="4E3B30"/>
                </a:solidFill>
                <a:latin typeface="Arial" pitchFamily="34" charset="0"/>
                <a:cs typeface="Arial" pitchFamily="34" charset="0"/>
              </a:rPr>
              <a:t>Ноктюрны (всего 21)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Font typeface="Wingdings 2" pitchFamily="18" charset="2"/>
              <a:buChar char=""/>
            </a:pPr>
            <a:r>
              <a:rPr lang="ru-RU" sz="2000" b="1" dirty="0">
                <a:solidFill>
                  <a:srgbClr val="4E3B30"/>
                </a:solidFill>
                <a:latin typeface="Arial" pitchFamily="34" charset="0"/>
                <a:cs typeface="Arial" pitchFamily="34" charset="0"/>
              </a:rPr>
              <a:t>Вальсы (17)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Font typeface="Wingdings 2" pitchFamily="18" charset="2"/>
              <a:buChar char=""/>
            </a:pPr>
            <a:r>
              <a:rPr lang="ru-RU" sz="2000" b="1" dirty="0">
                <a:solidFill>
                  <a:srgbClr val="4E3B30"/>
                </a:solidFill>
                <a:latin typeface="Arial" pitchFamily="34" charset="0"/>
                <a:cs typeface="Arial" pitchFamily="34" charset="0"/>
              </a:rPr>
              <a:t>Прелюдии (всего 25)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Font typeface="Wingdings 2" pitchFamily="18" charset="2"/>
              <a:buChar char=""/>
            </a:pPr>
            <a:r>
              <a:rPr lang="ru-RU" sz="2000" b="1" dirty="0">
                <a:solidFill>
                  <a:srgbClr val="4E3B30"/>
                </a:solidFill>
                <a:latin typeface="Arial" pitchFamily="34" charset="0"/>
                <a:cs typeface="Arial" pitchFamily="34" charset="0"/>
              </a:rPr>
              <a:t>Экспромты (всего 4)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Font typeface="Wingdings 2" pitchFamily="18" charset="2"/>
              <a:buChar char=""/>
            </a:pPr>
            <a:r>
              <a:rPr lang="ru-RU" sz="2000" b="1" dirty="0">
                <a:solidFill>
                  <a:srgbClr val="4E3B30"/>
                </a:solidFill>
                <a:latin typeface="Arial" pitchFamily="34" charset="0"/>
                <a:cs typeface="Arial" pitchFamily="34" charset="0"/>
              </a:rPr>
              <a:t>Этюды (всего 27)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Font typeface="Wingdings 2" pitchFamily="18" charset="2"/>
              <a:buChar char=""/>
            </a:pPr>
            <a:r>
              <a:rPr lang="ru-RU" sz="2000" b="1" dirty="0">
                <a:solidFill>
                  <a:srgbClr val="4E3B30"/>
                </a:solidFill>
                <a:latin typeface="Arial" pitchFamily="34" charset="0"/>
                <a:cs typeface="Arial" pitchFamily="34" charset="0"/>
              </a:rPr>
              <a:t>Скерцо (всего 4)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Font typeface="Wingdings 2" pitchFamily="18" charset="2"/>
              <a:buChar char=""/>
            </a:pPr>
            <a:r>
              <a:rPr lang="ru-RU" sz="2000" b="1" dirty="0">
                <a:solidFill>
                  <a:srgbClr val="4E3B30"/>
                </a:solidFill>
                <a:latin typeface="Arial" pitchFamily="34" charset="0"/>
                <a:cs typeface="Arial" pitchFamily="34" charset="0"/>
              </a:rPr>
              <a:t>Баллады (всего 4)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Font typeface="Wingdings 2" pitchFamily="18" charset="2"/>
              <a:buChar char=""/>
            </a:pPr>
            <a:r>
              <a:rPr lang="ru-RU" sz="2000" b="1" dirty="0">
                <a:solidFill>
                  <a:srgbClr val="4E3B30"/>
                </a:solidFill>
                <a:latin typeface="Arial" pitchFamily="34" charset="0"/>
                <a:cs typeface="Arial" pitchFamily="34" charset="0"/>
              </a:rPr>
              <a:t>Сонаты для фортепиано (всего 3)</a:t>
            </a:r>
          </a:p>
        </p:txBody>
      </p:sp>
    </p:spTree>
    <p:extLst>
      <p:ext uri="{BB962C8B-B14F-4D97-AF65-F5344CB8AC3E}">
        <p14:creationId xmlns:p14="http://schemas.microsoft.com/office/powerpoint/2010/main" val="295921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85" y="1412776"/>
            <a:ext cx="3200400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419872" y="2276872"/>
            <a:ext cx="5544616" cy="4320480"/>
          </a:xfrm>
        </p:spPr>
        <p:txBody>
          <a:bodyPr>
            <a:normAutofit lnSpcReduction="10000"/>
          </a:bodyPr>
          <a:lstStyle/>
          <a:p>
            <a:pPr marL="342900" lvl="0" indent="-342900" fontAlgn="base">
              <a:spcAft>
                <a:spcPct val="0"/>
              </a:spcAft>
              <a:buClr>
                <a:srgbClr val="F0A22E"/>
              </a:buClr>
              <a:buSzPct val="70000"/>
              <a:buFont typeface="Wingdings 2" pitchFamily="18" charset="2"/>
              <a:buChar char=""/>
            </a:pPr>
            <a:r>
              <a:rPr lang="ru-RU" altLang="ru-RU" sz="1800" dirty="0">
                <a:solidFill>
                  <a:srgbClr val="4E3B30"/>
                </a:solidFill>
                <a:latin typeface="Arial" pitchFamily="34" charset="0"/>
                <a:cs typeface="Arial" pitchFamily="34" charset="0"/>
              </a:rPr>
              <a:t>В 1934 году в Варшаве был основан университет имени Шопена, который впоследствии был преобразован в Общество им. Шопена. </a:t>
            </a:r>
            <a:endParaRPr lang="en-US" altLang="ru-RU" sz="1800" dirty="0">
              <a:solidFill>
                <a:srgbClr val="4E3B3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fontAlgn="base">
              <a:spcAft>
                <a:spcPct val="0"/>
              </a:spcAft>
              <a:buClr>
                <a:srgbClr val="F0A22E"/>
              </a:buClr>
              <a:buSzPct val="70000"/>
              <a:buFont typeface="Wingdings 2" pitchFamily="18" charset="2"/>
              <a:buChar char=""/>
            </a:pPr>
            <a:r>
              <a:rPr lang="ru-RU" altLang="ru-RU" sz="1800" dirty="0">
                <a:solidFill>
                  <a:srgbClr val="4E3B30"/>
                </a:solidFill>
                <a:latin typeface="Arial" pitchFamily="34" charset="0"/>
                <a:cs typeface="Arial" pitchFamily="34" charset="0"/>
              </a:rPr>
              <a:t>В честь Шопена назван кратер</a:t>
            </a:r>
            <a:r>
              <a:rPr lang="en-US" altLang="ru-RU" sz="1800" dirty="0">
                <a:solidFill>
                  <a:srgbClr val="4E3B3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altLang="ru-RU" sz="1800" dirty="0">
                <a:solidFill>
                  <a:srgbClr val="4E3B30"/>
                </a:solidFill>
                <a:latin typeface="Arial" pitchFamily="34" charset="0"/>
                <a:cs typeface="Arial" pitchFamily="34" charset="0"/>
              </a:rPr>
              <a:t>на Меркурии.</a:t>
            </a:r>
          </a:p>
          <a:p>
            <a:pPr marL="342900" lvl="0" indent="-342900" fontAlgn="base">
              <a:spcAft>
                <a:spcPct val="0"/>
              </a:spcAft>
              <a:buClr>
                <a:srgbClr val="F0A22E"/>
              </a:buClr>
              <a:buSzPct val="70000"/>
              <a:buFont typeface="Wingdings 2" pitchFamily="18" charset="2"/>
              <a:buChar char=""/>
            </a:pPr>
            <a:r>
              <a:rPr lang="ru-RU" altLang="ru-RU" sz="1800" dirty="0">
                <a:solidFill>
                  <a:srgbClr val="4E3B30"/>
                </a:solidFill>
                <a:latin typeface="Arial" pitchFamily="34" charset="0"/>
                <a:cs typeface="Arial" pitchFamily="34" charset="0"/>
              </a:rPr>
              <a:t>В 1960 году была выпущена почтовая марка</a:t>
            </a:r>
            <a:r>
              <a:rPr lang="en-US" altLang="ru-RU" sz="1800" dirty="0">
                <a:solidFill>
                  <a:srgbClr val="4E3B3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dirty="0">
                <a:solidFill>
                  <a:srgbClr val="4E3B30"/>
                </a:solidFill>
                <a:latin typeface="Arial" pitchFamily="34" charset="0"/>
                <a:cs typeface="Arial" pitchFamily="34" charset="0"/>
              </a:rPr>
              <a:t>СССР, посвященная Шопену.</a:t>
            </a:r>
          </a:p>
          <a:p>
            <a:pPr marL="342900" lvl="0" indent="-342900" fontAlgn="base">
              <a:spcAft>
                <a:spcPct val="0"/>
              </a:spcAft>
              <a:buClr>
                <a:srgbClr val="F0A22E"/>
              </a:buClr>
              <a:buSzPct val="70000"/>
              <a:buFont typeface="Wingdings 2" pitchFamily="18" charset="2"/>
              <a:buChar char=""/>
            </a:pPr>
            <a:r>
              <a:rPr lang="ru-RU" altLang="ru-RU" sz="1800" dirty="0">
                <a:solidFill>
                  <a:srgbClr val="4E3B30"/>
                </a:solidFill>
                <a:latin typeface="Arial" pitchFamily="34" charset="0"/>
                <a:cs typeface="Arial" pitchFamily="34" charset="0"/>
              </a:rPr>
              <a:t>В 2001 году аэропорту </a:t>
            </a:r>
            <a:r>
              <a:rPr lang="ru-RU" altLang="ru-RU" sz="1800" dirty="0" err="1">
                <a:solidFill>
                  <a:srgbClr val="4E3B30"/>
                </a:solidFill>
                <a:latin typeface="Arial" pitchFamily="34" charset="0"/>
                <a:cs typeface="Arial" pitchFamily="34" charset="0"/>
              </a:rPr>
              <a:t>Окенце</a:t>
            </a:r>
            <a:r>
              <a:rPr lang="ru-RU" altLang="ru-RU" sz="1800" dirty="0">
                <a:solidFill>
                  <a:srgbClr val="4E3B3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altLang="ru-RU" sz="1800" dirty="0" err="1">
                <a:solidFill>
                  <a:srgbClr val="4E3B30"/>
                </a:solidFill>
                <a:latin typeface="Arial" pitchFamily="34" charset="0"/>
                <a:cs typeface="Arial" pitchFamily="34" charset="0"/>
              </a:rPr>
              <a:t>Окенче</a:t>
            </a:r>
            <a:r>
              <a:rPr lang="ru-RU" altLang="ru-RU" sz="1800" dirty="0">
                <a:solidFill>
                  <a:srgbClr val="4E3B30"/>
                </a:solidFill>
                <a:latin typeface="Arial" pitchFamily="34" charset="0"/>
                <a:cs typeface="Arial" pitchFamily="34" charset="0"/>
              </a:rPr>
              <a:t> (Варшава) было присвоено имя Фредерика Шопена.</a:t>
            </a:r>
          </a:p>
          <a:p>
            <a:pPr marL="342900" lvl="0" indent="-342900" fontAlgn="base">
              <a:spcAft>
                <a:spcPct val="0"/>
              </a:spcAft>
              <a:buClr>
                <a:srgbClr val="F0A22E"/>
              </a:buClr>
              <a:buSzPct val="70000"/>
              <a:buFont typeface="Wingdings 2" pitchFamily="18" charset="2"/>
              <a:buChar char=""/>
            </a:pPr>
            <a:r>
              <a:rPr lang="ru-RU" altLang="ru-RU" sz="1800" dirty="0">
                <a:solidFill>
                  <a:srgbClr val="4E3B30"/>
                </a:solidFill>
                <a:latin typeface="Arial" pitchFamily="34" charset="0"/>
                <a:cs typeface="Arial" pitchFamily="34" charset="0"/>
              </a:rPr>
              <a:t>1 марта 2010 года в Варшаве после реконструкции и модернизации был открыт музей Фредерика Шопена. Данное событие приурочено к 200-летию со дня рождения знаменитого польского композитора и музыканта.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44863" y="570156"/>
            <a:ext cx="5099890" cy="1054250"/>
          </a:xfrm>
        </p:spPr>
        <p:txBody>
          <a:bodyPr/>
          <a:lstStyle/>
          <a:p>
            <a:pPr lvl="0" fontAlgn="base">
              <a:spcAft>
                <a:spcPct val="0"/>
              </a:spcAft>
            </a:pPr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009900"/>
                    </a:gs>
                  </a:gsLst>
                  <a:lin ang="2700000" scaled="1"/>
                </a:gradFill>
                <a:ea typeface="+mn-ea"/>
                <a:cs typeface="Times New Roman"/>
              </a:rPr>
              <a:t>Память о композиторе</a:t>
            </a:r>
            <a:b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009900"/>
                    </a:gs>
                  </a:gsLst>
                  <a:lin ang="2700000" scaled="1"/>
                </a:gradFill>
                <a:ea typeface="+mn-ea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296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50</TotalTime>
  <Words>287</Words>
  <Application>Microsoft Office PowerPoint</Application>
  <PresentationFormat>Экран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Твердый переплет</vt:lpstr>
      <vt:lpstr>Могучее царство Шопена</vt:lpstr>
      <vt:lpstr>« Шопен в музыке – это то же, что и Пушкин в поэзии…»                                                                                        Л.Толстой</vt:lpstr>
      <vt:lpstr>Фредери́к Франсуа́ Шопе́н — польский композитор и пианист-виртуоз, педагог. </vt:lpstr>
      <vt:lpstr>Происхождение и семья   Три сестры: старшая — Людвика, младшие — Изабелла и Эмилия. </vt:lpstr>
      <vt:lpstr>Биография Шопена</vt:lpstr>
      <vt:lpstr>Юный гений, виртуоз  и импровизатор </vt:lpstr>
      <vt:lpstr>Личная жизнь  </vt:lpstr>
      <vt:lpstr>Произведения:</vt:lpstr>
      <vt:lpstr>Память о композиторе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Могучее царство Шопена</dc:title>
  <cp:lastModifiedBy>Пользователь Windows</cp:lastModifiedBy>
  <cp:revision>6</cp:revision>
  <dcterms:modified xsi:type="dcterms:W3CDTF">2017-01-25T16:46:27Z</dcterms:modified>
</cp:coreProperties>
</file>