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836712"/>
            <a:ext cx="5112568" cy="4182806"/>
          </a:xfrm>
        </p:spPr>
        <p:txBody>
          <a:bodyPr>
            <a:normAutofit/>
          </a:bodyPr>
          <a:lstStyle/>
          <a:p>
            <a:r>
              <a:rPr lang="ru-RU" b="1" i="1" kern="0" cap="none" dirty="0" err="1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М.И.Глинка</a:t>
            </a:r>
            <a:r>
              <a:rPr lang="ru-RU" b="1" i="1" kern="0" cap="none" dirty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b="1" i="1" kern="0" cap="none" dirty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i="1" kern="0" cap="none" dirty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Опера </a:t>
            </a:r>
            <a:br>
              <a:rPr lang="ru-RU" b="1" i="1" kern="0" cap="none" dirty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i="1" kern="0" cap="none" dirty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«Руслан и Людмила»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344863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                     Ария </a:t>
            </a:r>
            <a:r>
              <a:rPr lang="ru-RU" i="1" dirty="0">
                <a:solidFill>
                  <a:srgbClr val="0070C0"/>
                </a:solidFill>
              </a:rPr>
              <a:t>Руслана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82" y="1554163"/>
            <a:ext cx="678383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3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           </a:t>
            </a:r>
            <a:r>
              <a:rPr lang="ru-RU" i="1" dirty="0" err="1" smtClean="0">
                <a:solidFill>
                  <a:srgbClr val="0070C0"/>
                </a:solidFill>
              </a:rPr>
              <a:t>Кавантина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Людмилы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Супер\Desktop\Оркестр РНИ\259800_photo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7173" y="1554163"/>
            <a:ext cx="688205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89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              </a:t>
            </a:r>
            <a:r>
              <a:rPr lang="ru-RU" i="1" dirty="0" smtClean="0">
                <a:solidFill>
                  <a:srgbClr val="002060"/>
                </a:solidFill>
              </a:rPr>
              <a:t>Рондо </a:t>
            </a:r>
            <a:r>
              <a:rPr lang="ru-RU" i="1" dirty="0" err="1">
                <a:solidFill>
                  <a:srgbClr val="002060"/>
                </a:solidFill>
              </a:rPr>
              <a:t>Фарлафа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Супер\Desktop\Оркестр РНИ\ratmir_krapivi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556792"/>
            <a:ext cx="67927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45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cs typeface="Arial" pitchFamily="34" charset="0"/>
              </a:rPr>
              <a:t>                   </a:t>
            </a:r>
            <a:r>
              <a:rPr lang="ru-RU" i="1" dirty="0" smtClean="0">
                <a:solidFill>
                  <a:srgbClr val="7030A0"/>
                </a:solidFill>
                <a:cs typeface="Arial" pitchFamily="34" charset="0"/>
              </a:rPr>
              <a:t>Марш </a:t>
            </a:r>
            <a:r>
              <a:rPr lang="ru-RU" i="1" dirty="0">
                <a:solidFill>
                  <a:srgbClr val="7030A0"/>
                </a:solidFill>
                <a:cs typeface="Arial" pitchFamily="34" charset="0"/>
              </a:rPr>
              <a:t>Черномора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Супер\Desktop\Оркестр РНИ\glinka_ruslan_i_ludmila_2_dejstvie_arii_ruslana_daj_perun_bulatnij_mech_i_o_ludmil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862" y="1554163"/>
            <a:ext cx="591267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68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88" y="1302987"/>
            <a:ext cx="2639797" cy="3676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63421"/>
            <a:ext cx="2401887" cy="3243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0"/>
            <a:ext cx="3286125" cy="326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86609"/>
            <a:ext cx="2876550" cy="3585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0" y="188640"/>
            <a:ext cx="2882900" cy="2878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8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упер\Desktop\Оркестр РНИ\1357879318_4202748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116633"/>
            <a:ext cx="5953125" cy="3311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839544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4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23728"/>
          </a:xfrm>
        </p:spPr>
        <p:txBody>
          <a:bodyPr>
            <a:normAutofit/>
          </a:bodyPr>
          <a:lstStyle/>
          <a:p>
            <a:r>
              <a:rPr lang="ru-RU" sz="2400" i="1" kern="0" cap="none" dirty="0">
                <a:solidFill>
                  <a:srgbClr val="000000"/>
                </a:solidFill>
                <a:effectLst/>
                <a:latin typeface="Arial"/>
                <a:ea typeface="+mn-ea"/>
                <a:cs typeface="+mn-cs"/>
              </a:rPr>
              <a:t> </a:t>
            </a:r>
            <a:r>
              <a:rPr lang="ru-RU" sz="2400" b="1" i="1" kern="0" cap="none" dirty="0">
                <a:solidFill>
                  <a:srgbClr val="C00000"/>
                </a:solidFill>
                <a:effectLst/>
                <a:latin typeface="Arial"/>
                <a:ea typeface="+mn-ea"/>
                <a:cs typeface="+mn-cs"/>
              </a:rPr>
              <a:t>Многие русские композиторы в своих произведениях обращались к сказочным темам. Сказки и песни всегда были душой народа. Именно в сказке народ высказывал светлую мечту о лучшей доле, о торжестве правды и победе добра над злом.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40968"/>
            <a:ext cx="472440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7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C00000"/>
                </a:solidFill>
                <a:latin typeface="Arial" charset="0"/>
              </a:rPr>
              <a:t>Михаил Иванович Глинка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87478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2274838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</a:pPr>
            <a:r>
              <a:rPr lang="ru-RU" sz="3600" b="1" kern="0" dirty="0">
                <a:solidFill>
                  <a:srgbClr val="00B050"/>
                </a:solidFill>
                <a:latin typeface="Monotype Corsiva" pitchFamily="66" charset="0"/>
              </a:rPr>
              <a:t>Музыку сочиняет народ. </a:t>
            </a:r>
            <a:r>
              <a:rPr lang="ru-RU" sz="3600" b="1" kern="0" dirty="0" smtClean="0">
                <a:solidFill>
                  <a:srgbClr val="00B050"/>
                </a:solidFill>
                <a:latin typeface="Monotype Corsiva" pitchFamily="66" charset="0"/>
              </a:rPr>
              <a:t>                </a:t>
            </a:r>
            <a:r>
              <a:rPr lang="ru-RU" sz="3600" b="1" kern="0" dirty="0">
                <a:solidFill>
                  <a:srgbClr val="00B050"/>
                </a:solidFill>
                <a:latin typeface="Monotype Corsiva" pitchFamily="66" charset="0"/>
              </a:rPr>
              <a:t>Мы, композиторы, только аранжируем её…</a:t>
            </a:r>
          </a:p>
        </p:txBody>
      </p:sp>
    </p:spTree>
    <p:extLst>
      <p:ext uri="{BB962C8B-B14F-4D97-AF65-F5344CB8AC3E}">
        <p14:creationId xmlns:p14="http://schemas.microsoft.com/office/powerpoint/2010/main" val="25345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57200"/>
            <a:ext cx="4491608" cy="838200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00B050"/>
                </a:solidFill>
              </a:rPr>
              <a:t>История возникновения оперы</a:t>
            </a:r>
          </a:p>
        </p:txBody>
      </p:sp>
      <p:pic>
        <p:nvPicPr>
          <p:cNvPr id="4" name="Picture 2" descr="C:\Users\Супер\Desktop\Оркестр РНИ\pushkin-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"/>
            <a:ext cx="3744416" cy="3789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3933056"/>
            <a:ext cx="74888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Ещё при жизни А.С. Пушкина М.И. Глинка задумал оперу по его юношеской поэме «Руслан и Людмила» (1820). Великий поэт заинтересовался этим замыслом и даже принял участие в обсуждении плана будущей оперы. Однако трагическая гибель поэта  не допустила  исполнить это намерение</a:t>
            </a:r>
            <a:r>
              <a:rPr lang="ru-RU" sz="2400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1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05064"/>
            <a:ext cx="8686800" cy="2592288"/>
          </a:xfrm>
        </p:spPr>
        <p:txBody>
          <a:bodyPr>
            <a:normAutofit fontScale="90000"/>
          </a:bodyPr>
          <a:lstStyle/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i="1" kern="0" cap="none" dirty="0">
                <a:solidFill>
                  <a:srgbClr val="000000"/>
                </a:solidFill>
                <a:effectLst/>
                <a:latin typeface="Arial"/>
                <a:ea typeface="+mn-ea"/>
                <a:cs typeface="+mn-cs"/>
              </a:rPr>
              <a:t> </a:t>
            </a:r>
            <a:r>
              <a:rPr lang="ru-RU" sz="2400" i="1" kern="0" cap="none" dirty="0" smtClean="0">
                <a:solidFill>
                  <a:srgbClr val="000000"/>
                </a:solidFill>
                <a:effectLst/>
                <a:latin typeface="Arial"/>
                <a:ea typeface="+mn-ea"/>
                <a:cs typeface="+mn-cs"/>
              </a:rPr>
              <a:t>   </a:t>
            </a:r>
            <a:r>
              <a:rPr lang="ru-RU" sz="2400" b="1" i="1" kern="0" cap="none" dirty="0" smtClean="0">
                <a:solidFill>
                  <a:srgbClr val="002060"/>
                </a:solidFill>
                <a:effectLst/>
                <a:latin typeface="Arial"/>
                <a:ea typeface="+mn-ea"/>
                <a:cs typeface="+mn-cs"/>
              </a:rPr>
              <a:t>Работа </a:t>
            </a:r>
            <a:r>
              <a:rPr lang="ru-RU" sz="2400" b="1" i="1" kern="0" cap="none" dirty="0">
                <a:solidFill>
                  <a:srgbClr val="002060"/>
                </a:solidFill>
                <a:effectLst/>
                <a:latin typeface="Arial"/>
                <a:ea typeface="+mn-ea"/>
                <a:cs typeface="+mn-cs"/>
              </a:rPr>
              <a:t>над оперой началась в 1837 году и шла в течение пяти лет с перерывами. Глинка приступил к сочинению музыки, не имея готового </a:t>
            </a:r>
            <a:r>
              <a:rPr lang="ru-RU" sz="2400" b="1" i="1" kern="0" cap="none" dirty="0">
                <a:solidFill>
                  <a:srgbClr val="002060"/>
                </a:solidFill>
                <a:effectLst/>
                <a:latin typeface="Arial"/>
                <a:ea typeface="+mn-ea"/>
                <a:cs typeface="+mn-cs"/>
                <a:hlinkClick r:id="" action="ppaction://hlinkshowjump?jump=nextslide"/>
              </a:rPr>
              <a:t>либретто. </a:t>
            </a:r>
            <a:r>
              <a:rPr lang="ru-RU" sz="2400" b="1" i="1" kern="0" cap="none" dirty="0">
                <a:solidFill>
                  <a:srgbClr val="002060"/>
                </a:solidFill>
                <a:effectLst/>
                <a:latin typeface="Arial"/>
                <a:ea typeface="+mn-ea"/>
                <a:cs typeface="+mn-cs"/>
              </a:rPr>
              <a:t>Из-за смерти Пушкина он был вынужден обратиться к другим поэтам, в том числе любителям из числа друзей и знакомых — Нестору Кукольнику, Валериану </a:t>
            </a:r>
            <a:r>
              <a:rPr lang="ru-RU" sz="2400" b="1" i="1" kern="0" cap="none" dirty="0" err="1">
                <a:solidFill>
                  <a:srgbClr val="002060"/>
                </a:solidFill>
                <a:effectLst/>
                <a:latin typeface="Arial"/>
                <a:ea typeface="+mn-ea"/>
                <a:cs typeface="+mn-cs"/>
              </a:rPr>
              <a:t>Ширкову</a:t>
            </a:r>
            <a:r>
              <a:rPr lang="ru-RU" sz="2400" b="1" i="1" kern="0" cap="none" dirty="0">
                <a:solidFill>
                  <a:srgbClr val="002060"/>
                </a:solidFill>
                <a:effectLst/>
                <a:latin typeface="Arial"/>
                <a:ea typeface="+mn-ea"/>
                <a:cs typeface="+mn-cs"/>
              </a:rPr>
              <a:t>, Николаю </a:t>
            </a:r>
            <a:r>
              <a:rPr lang="ru-RU" sz="2400" b="1" i="1" kern="0" cap="none" dirty="0" err="1">
                <a:solidFill>
                  <a:srgbClr val="002060"/>
                </a:solidFill>
                <a:effectLst/>
                <a:latin typeface="Arial"/>
                <a:ea typeface="+mn-ea"/>
                <a:cs typeface="+mn-cs"/>
              </a:rPr>
              <a:t>Маркевичу</a:t>
            </a:r>
            <a:r>
              <a:rPr lang="ru-RU" sz="2400" b="1" i="1" kern="0" cap="none" dirty="0">
                <a:solidFill>
                  <a:srgbClr val="002060"/>
                </a:solidFill>
                <a:effectLst/>
                <a:latin typeface="Arial"/>
                <a:ea typeface="+mn-ea"/>
                <a:cs typeface="+mn-cs"/>
              </a:rPr>
              <a:t> и другим.</a:t>
            </a:r>
            <a:br>
              <a:rPr lang="ru-RU" sz="2400" b="1" i="1" kern="0" cap="none" dirty="0">
                <a:solidFill>
                  <a:srgbClr val="002060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ru-RU" sz="2400" b="1" i="1" kern="0" cap="none" dirty="0">
                <a:solidFill>
                  <a:srgbClr val="002060"/>
                </a:solidFill>
                <a:effectLst/>
                <a:latin typeface="Arial"/>
                <a:ea typeface="+mn-ea"/>
                <a:cs typeface="+mn-cs"/>
              </a:rPr>
              <a:t>    Премьера оперы состоялась 27 ноября 1842 года на сцене Большого театра  в Петербурге.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072481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1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136904" cy="5328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6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cap="none" dirty="0" smtClean="0">
                <a:solidFill>
                  <a:srgbClr val="00B050"/>
                </a:solidFill>
                <a:effectLst/>
                <a:latin typeface="Calibri"/>
              </a:rPr>
              <a:t>    Песня </a:t>
            </a:r>
            <a:r>
              <a:rPr lang="ru-RU" sz="4000" i="1" cap="none" dirty="0">
                <a:solidFill>
                  <a:srgbClr val="00B050"/>
                </a:solidFill>
                <a:effectLst/>
                <a:latin typeface="Calibri"/>
              </a:rPr>
              <a:t>Баяна из первого действия.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7" y="1601056"/>
            <a:ext cx="7962066" cy="443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3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cap="none" dirty="0" smtClean="0">
                <a:solidFill>
                  <a:srgbClr val="00B050"/>
                </a:solidFill>
                <a:effectLst/>
                <a:latin typeface="Calibri"/>
              </a:rPr>
              <a:t>       Хор </a:t>
            </a:r>
            <a:r>
              <a:rPr lang="ru-RU" sz="4400" i="1" cap="none" dirty="0">
                <a:solidFill>
                  <a:srgbClr val="00B050"/>
                </a:solidFill>
                <a:effectLst/>
                <a:latin typeface="Calibri"/>
              </a:rPr>
              <a:t>«Лель таинственный»</a:t>
            </a:r>
            <a:endParaRPr lang="ru-RU" sz="4400" i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80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181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М.И.Глинка  Опера  «Руслан и Людмила»</vt:lpstr>
      <vt:lpstr>Презентация PowerPoint</vt:lpstr>
      <vt:lpstr> Многие русские композиторы в своих произведениях обращались к сказочным темам. Сказки и песни всегда были душой народа. Именно в сказке народ высказывал светлую мечту о лучшей доле, о торжестве правды и победе добра над злом.</vt:lpstr>
      <vt:lpstr>Михаил Иванович Глинка</vt:lpstr>
      <vt:lpstr>История возникновения оперы</vt:lpstr>
      <vt:lpstr>    Работа над оперой началась в 1837 году и шла в течение пяти лет с перерывами. Глинка приступил к сочинению музыки, не имея готового либретто. Из-за смерти Пушкина он был вынужден обратиться к другим поэтам, в том числе любителям из числа друзей и знакомых — Нестору Кукольнику, Валериану Ширкову, Николаю Маркевичу и другим.     Премьера оперы состоялась 27 ноября 1842 года на сцене Большого театра  в Петербурге.</vt:lpstr>
      <vt:lpstr>Презентация PowerPoint</vt:lpstr>
      <vt:lpstr>    Песня Баяна из первого действия.</vt:lpstr>
      <vt:lpstr>       Хор «Лель таинственный»</vt:lpstr>
      <vt:lpstr>                     Ария Руслана</vt:lpstr>
      <vt:lpstr>                Кавантина Людмилы</vt:lpstr>
      <vt:lpstr>                   Рондо Фарлафа</vt:lpstr>
      <vt:lpstr>                   Марш Черномора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М.И.Глинка  Опера  «Руслан и Людмила»</dc:title>
  <cp:lastModifiedBy>Пользователь Windows</cp:lastModifiedBy>
  <cp:revision>4</cp:revision>
  <dcterms:modified xsi:type="dcterms:W3CDTF">2017-03-27T04:50:11Z</dcterms:modified>
</cp:coreProperties>
</file>