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12"/>
  </p:notesMasterIdLst>
  <p:sldIdLst>
    <p:sldId id="263" r:id="rId2"/>
    <p:sldId id="265" r:id="rId3"/>
    <p:sldId id="256" r:id="rId4"/>
    <p:sldId id="257" r:id="rId5"/>
    <p:sldId id="258" r:id="rId6"/>
    <p:sldId id="266" r:id="rId7"/>
    <p:sldId id="259" r:id="rId8"/>
    <p:sldId id="260" r:id="rId9"/>
    <p:sldId id="261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NA7 X64" initials="DX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17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22" autoAdjust="0"/>
  </p:normalViewPr>
  <p:slideViewPr>
    <p:cSldViewPr>
      <p:cViewPr varScale="1">
        <p:scale>
          <a:sx n="105" d="100"/>
          <a:sy n="105" d="100"/>
        </p:scale>
        <p:origin x="4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217CB-77E1-440D-A22B-9E00D78F75F3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1CCA9-7E69-46FA-A5A4-DD16B3E661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87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342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057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911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211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8151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4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3104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37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7622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27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73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10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558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20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011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445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80E7E-88DF-41B7-9ACA-58557FC0C03C}" type="datetimeFigureOut">
              <a:rPr lang="ru-RU" smtClean="0"/>
              <a:t>18.02.2017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C42B07D-67FD-40C4-9AA2-1CAB4DAD2E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2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994092">
            <a:off x="678672" y="598770"/>
            <a:ext cx="6347713" cy="2118122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Broadway" panose="04040905080B02020502" pitchFamily="82" charset="0"/>
              </a:rPr>
              <a:t>THE PRESENT PERFECT CONTINUOUS TENSE</a:t>
            </a:r>
            <a:endParaRPr lang="ru-RU" sz="4400" dirty="0">
              <a:solidFill>
                <a:srgbClr val="C0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79242">
            <a:off x="1141245" y="3099126"/>
            <a:ext cx="4938492" cy="3284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TextBox 23"/>
          <p:cNvSpPr txBox="1"/>
          <p:nvPr/>
        </p:nvSpPr>
        <p:spPr>
          <a:xfrm>
            <a:off x="6156176" y="4149080"/>
            <a:ext cx="3087901" cy="1623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Выполнила 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Гончаренко М.А.,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 учитель английского языка,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/>
                <a:ea typeface="Calibri"/>
                <a:cs typeface="Times New Roman"/>
              </a:rPr>
              <a:t>М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БОУ «</a:t>
            </a:r>
            <a:r>
              <a:rPr lang="ru-RU" dirty="0" err="1" smtClean="0">
                <a:latin typeface="Calibri"/>
                <a:ea typeface="Calibri"/>
                <a:cs typeface="Times New Roman"/>
              </a:rPr>
              <a:t>Новопкровская</a:t>
            </a:r>
            <a:r>
              <a:rPr lang="ru-RU" dirty="0" smtClean="0">
                <a:latin typeface="Calibri"/>
                <a:ea typeface="Calibri"/>
                <a:cs typeface="Times New Roman"/>
              </a:rPr>
              <a:t> школа</a:t>
            </a: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9083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anose="020E0802020502020306" pitchFamily="34" charset="0"/>
              </a:rPr>
              <a:t>Translate from Russian into </a:t>
            </a:r>
            <a:r>
              <a:rPr 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anose="020E0802020502020306" pitchFamily="34" charset="0"/>
              </a:rPr>
              <a:t>E</a:t>
            </a:r>
            <a:r>
              <a:rPr lang="en-US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anose="020E0802020502020306" pitchFamily="34" charset="0"/>
              </a:rPr>
              <a:t>nglish</a:t>
            </a:r>
            <a:endParaRPr lang="ru-RU" sz="44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2160590"/>
            <a:ext cx="6842721" cy="388077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r>
              <a:rPr lang="en-US" sz="2400" b="1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В </a:t>
            </a:r>
            <a:r>
              <a:rPr lang="ru-RU" sz="2400" b="1" dirty="0" smtClean="0">
                <a:solidFill>
                  <a:schemeClr val="tx1"/>
                </a:solidFill>
              </a:rPr>
              <a:t>Лондоне идет снег с 8 утра.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2. Я ношу шарф уже много лет.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3. Мальчики играют в футбол весь день.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4. Мы всегда хотели иметь дом в деревне.</a:t>
            </a:r>
          </a:p>
          <a:p>
            <a:r>
              <a:rPr lang="ru-RU" sz="2400" b="1" dirty="0" smtClean="0">
                <a:solidFill>
                  <a:schemeClr val="tx1"/>
                </a:solidFill>
              </a:rPr>
              <a:t>5. Я здесь уже неделю.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405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8" y="836713"/>
            <a:ext cx="6914730" cy="2592288"/>
          </a:xfrm>
        </p:spPr>
        <p:txBody>
          <a:bodyPr>
            <a:noAutofit/>
          </a:bodyPr>
          <a:lstStyle/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Berlin Sans FB Demi" panose="020E0802020502020306" pitchFamily="34" charset="0"/>
              </a:rPr>
              <a:t>THE PRESENT PERFECT CONTINUOUS TENSE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9345" y="3717032"/>
            <a:ext cx="6347715" cy="252028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-</a:t>
            </a:r>
            <a:r>
              <a:rPr lang="ru-RU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 </a:t>
            </a:r>
            <a:r>
              <a:rPr lang="ru-RU" sz="36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 Black" panose="020B0A04020102020204" pitchFamily="34" charset="0"/>
              </a:rPr>
              <a:t>это настоящее совершенное продолжительное время</a:t>
            </a:r>
            <a:endParaRPr lang="ru-RU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58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476672"/>
            <a:ext cx="9262864" cy="2232248"/>
          </a:xfrm>
        </p:spPr>
        <p:txBody>
          <a:bodyPr>
            <a:noAutofit/>
          </a:bodyPr>
          <a:lstStyle/>
          <a:p>
            <a:r>
              <a:rPr lang="ru-RU" altLang="ru-RU" b="1" dirty="0">
                <a:solidFill>
                  <a:srgbClr val="006666"/>
                </a:solidFill>
                <a:latin typeface="Arial"/>
              </a:rPr>
              <a:t>Формообразование:</a:t>
            </a:r>
            <a:r>
              <a:rPr lang="ru-RU" sz="6000" dirty="0" smtClean="0">
                <a:solidFill>
                  <a:srgbClr val="FF0000"/>
                </a:solidFill>
              </a:rPr>
              <a:t/>
            </a:r>
            <a:br>
              <a:rPr lang="ru-RU" sz="6000" dirty="0" smtClean="0">
                <a:solidFill>
                  <a:srgbClr val="FF0000"/>
                </a:solidFill>
              </a:rPr>
            </a:br>
            <a:r>
              <a:rPr lang="en-US" sz="6000" dirty="0" smtClean="0">
                <a:solidFill>
                  <a:srgbClr val="FF0000"/>
                </a:solidFill>
              </a:rPr>
              <a:t>PRESENT </a:t>
            </a:r>
            <a:r>
              <a:rPr lang="en-US" sz="6000" dirty="0" smtClean="0">
                <a:solidFill>
                  <a:srgbClr val="FF0000"/>
                </a:solidFill>
              </a:rPr>
              <a:t>PERFECT CONTINUOUS TENSE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09598" y="3284984"/>
            <a:ext cx="7346777" cy="2756379"/>
          </a:xfrm>
        </p:spPr>
        <p:txBody>
          <a:bodyPr>
            <a:normAutofit fontScale="92500" lnSpcReduction="20000"/>
          </a:bodyPr>
          <a:lstStyle/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None/>
            </a:pPr>
            <a:r>
              <a:rPr lang="ru-RU" altLang="ru-RU" sz="4000" dirty="0">
                <a:solidFill>
                  <a:srgbClr val="003366"/>
                </a:solidFill>
                <a:latin typeface="Arial"/>
              </a:rPr>
              <a:t>глагол </a:t>
            </a:r>
            <a:r>
              <a:rPr lang="en-US" altLang="ru-RU" sz="4000" dirty="0">
                <a:solidFill>
                  <a:srgbClr val="003366"/>
                </a:solidFill>
                <a:latin typeface="Berlin Sans FB Demi" panose="020E0802020502020306" pitchFamily="34" charset="0"/>
              </a:rPr>
              <a:t>“have/has” + been </a:t>
            </a:r>
            <a:r>
              <a:rPr lang="en-US" altLang="ru-RU" sz="4000" dirty="0" smtClean="0">
                <a:solidFill>
                  <a:srgbClr val="003366"/>
                </a:solidFill>
                <a:latin typeface="Berlin Sans FB Demi" panose="020E0802020502020306" pitchFamily="34" charset="0"/>
              </a:rPr>
              <a:t>+</a:t>
            </a:r>
            <a:endParaRPr lang="ru-RU" altLang="ru-RU" sz="4000" dirty="0" smtClean="0">
              <a:solidFill>
                <a:srgbClr val="003366"/>
              </a:solidFill>
              <a:latin typeface="Berlin Sans FB Demi" panose="020E0802020502020306" pitchFamily="34" charset="0"/>
            </a:endParaRP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None/>
            </a:pPr>
            <a:r>
              <a:rPr lang="ru-RU" altLang="ru-RU" sz="4000" dirty="0" smtClean="0">
                <a:solidFill>
                  <a:srgbClr val="003366"/>
                </a:solidFill>
                <a:latin typeface="Arial"/>
              </a:rPr>
              <a:t>смысловой </a:t>
            </a:r>
            <a:r>
              <a:rPr lang="ru-RU" altLang="ru-RU" sz="4000" dirty="0">
                <a:solidFill>
                  <a:srgbClr val="003366"/>
                </a:solidFill>
                <a:latin typeface="Arial"/>
              </a:rPr>
              <a:t>глагол + -</a:t>
            </a:r>
            <a:r>
              <a:rPr lang="en-US" altLang="ru-RU" sz="4000" dirty="0" err="1" smtClean="0">
                <a:solidFill>
                  <a:srgbClr val="003366"/>
                </a:solidFill>
                <a:latin typeface="Berlin Sans FB Demi" panose="020E0802020502020306" pitchFamily="34" charset="0"/>
              </a:rPr>
              <a:t>ing</a:t>
            </a:r>
            <a:endParaRPr lang="ru-RU" altLang="ru-RU" sz="4000" dirty="0" smtClean="0">
              <a:solidFill>
                <a:srgbClr val="003366"/>
              </a:solidFill>
              <a:latin typeface="Berlin Sans FB Demi" panose="020E0802020502020306" pitchFamily="34" charset="0"/>
            </a:endParaRP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None/>
            </a:pPr>
            <a:endParaRPr lang="ru-RU" altLang="ru-RU" sz="3600" dirty="0">
              <a:solidFill>
                <a:srgbClr val="003366"/>
              </a:solidFill>
              <a:latin typeface="Berlin Sans FB Demi" panose="020E0802020502020306" pitchFamily="34" charset="0"/>
            </a:endParaRP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  <a:buClr>
                <a:srgbClr val="003366"/>
              </a:buClr>
              <a:buSzPct val="75000"/>
              <a:buNone/>
            </a:pPr>
            <a:r>
              <a:rPr lang="en-US" altLang="ru-RU" sz="6500" dirty="0" smtClean="0">
                <a:solidFill>
                  <a:srgbClr val="003366"/>
                </a:solidFill>
                <a:latin typeface="Berlin Sans FB Demi" panose="020E0802020502020306" pitchFamily="34" charset="0"/>
              </a:rPr>
              <a:t>have/has </a:t>
            </a:r>
            <a:r>
              <a:rPr lang="en-US" altLang="ru-RU" sz="6500" dirty="0">
                <a:solidFill>
                  <a:srgbClr val="003366"/>
                </a:solidFill>
                <a:latin typeface="Berlin Sans FB Demi" panose="020E0802020502020306" pitchFamily="34" charset="0"/>
              </a:rPr>
              <a:t>been +</a:t>
            </a:r>
            <a:r>
              <a:rPr lang="en-US" altLang="ru-RU" sz="6500" dirty="0" err="1">
                <a:solidFill>
                  <a:srgbClr val="003366"/>
                </a:solidFill>
                <a:latin typeface="Berlin Sans FB Demi" panose="020E0802020502020306" pitchFamily="34" charset="0"/>
              </a:rPr>
              <a:t>Ving</a:t>
            </a:r>
            <a:endParaRPr lang="ru-RU" altLang="ru-RU" sz="6500" dirty="0">
              <a:solidFill>
                <a:srgbClr val="003366"/>
              </a:solidFill>
              <a:latin typeface="Arial"/>
            </a:endParaRPr>
          </a:p>
          <a:p>
            <a:pPr marL="0" indent="0">
              <a:buNone/>
            </a:pPr>
            <a:endParaRPr lang="ru-RU" i="1" dirty="0" smtClean="0"/>
          </a:p>
          <a:p>
            <a:pPr marL="0" indent="0">
              <a:buNone/>
            </a:pPr>
            <a:endParaRPr lang="en-US" i="1" dirty="0" smtClean="0">
              <a:solidFill>
                <a:srgbClr val="3D171F"/>
              </a:solidFill>
            </a:endParaRPr>
          </a:p>
          <a:p>
            <a:pPr marL="0" indent="0">
              <a:buNone/>
            </a:pPr>
            <a:endParaRPr lang="en-US" b="1" i="1" dirty="0">
              <a:solidFill>
                <a:srgbClr val="3D171F"/>
              </a:solidFill>
            </a:endParaRPr>
          </a:p>
          <a:p>
            <a:pPr marL="0" indent="0">
              <a:buNone/>
            </a:pPr>
            <a:endParaRPr lang="en-US" i="1" dirty="0" smtClean="0">
              <a:solidFill>
                <a:srgbClr val="3D171F"/>
              </a:solidFill>
            </a:endParaRPr>
          </a:p>
          <a:p>
            <a:pPr marL="0" indent="0">
              <a:buNone/>
            </a:pPr>
            <a:endParaRPr lang="ru-RU" i="1" dirty="0">
              <a:solidFill>
                <a:srgbClr val="3D171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734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75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75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46776" cy="166727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Для того чтобы подчеркнуть ,что то или иное действие </a:t>
            </a:r>
            <a:r>
              <a:rPr lang="ru-RU" sz="2400" dirty="0" smtClean="0">
                <a:solidFill>
                  <a:srgbClr val="C00000"/>
                </a:solidFill>
              </a:rPr>
              <a:t>началось </a:t>
            </a:r>
            <a:r>
              <a:rPr lang="ru-RU" sz="2400" dirty="0" smtClean="0">
                <a:solidFill>
                  <a:srgbClr val="C00000"/>
                </a:solidFill>
              </a:rPr>
              <a:t>в прошлом и продолжается в настоящем, в английском языке </a:t>
            </a:r>
            <a:r>
              <a:rPr lang="ru-RU" sz="2400" dirty="0" smtClean="0">
                <a:solidFill>
                  <a:srgbClr val="C00000"/>
                </a:solidFill>
              </a:rPr>
              <a:t>используется </a:t>
            </a:r>
            <a:r>
              <a:rPr lang="en-US" sz="2400" dirty="0" smtClean="0">
                <a:solidFill>
                  <a:srgbClr val="C00000"/>
                </a:solidFill>
                <a:latin typeface="Berlin Sans FB Demi" panose="020E0802020502020306" pitchFamily="34" charset="0"/>
              </a:rPr>
              <a:t>Present Perfect Continuous Tense</a:t>
            </a:r>
            <a:r>
              <a:rPr lang="en-US" sz="2400" dirty="0" smtClean="0">
                <a:latin typeface="Berlin Sans FB Demi" panose="020E0802020502020306" pitchFamily="34" charset="0"/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323528" y="2160588"/>
            <a:ext cx="3600400" cy="4220739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rPr>
              <a:t>I have been living in Moscow for 10 years.</a:t>
            </a:r>
          </a:p>
          <a:p>
            <a:endParaRPr lang="ru-RU" sz="28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pperplate Gothic Bold" panose="020E0705020206020404" pitchFamily="34" charset="0"/>
            </a:endParaRPr>
          </a:p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rPr>
              <a:t>Mary has been playing the piano for 40 minutes.</a:t>
            </a:r>
          </a:p>
          <a:p>
            <a:pPr marL="0" indent="0">
              <a:buNone/>
            </a:pP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pperplate Gothic Bold" panose="020E0705020206020404" pitchFamily="34" charset="0"/>
            </a:endParaRPr>
          </a:p>
          <a:p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pperplate Gothic Bold" panose="020E0705020206020404" pitchFamily="34" charset="0"/>
              </a:rPr>
              <a:t>We have been learning English for 4 years.</a:t>
            </a:r>
            <a:endParaRPr lang="ru-RU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427984" y="2160590"/>
            <a:ext cx="3814464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r>
              <a:rPr 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Я живу в Москве 10 лет.</a:t>
            </a:r>
          </a:p>
          <a:p>
            <a:pPr marL="0" indent="0">
              <a:buNone/>
            </a:pPr>
            <a:endParaRPr lang="ru-RU" sz="2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ru-RU" sz="2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Мэри играет на пианино 40 минут</a:t>
            </a:r>
            <a:r>
              <a:rPr 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endParaRPr lang="ru-RU" sz="2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ru-RU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Мы учим английский 4 года.</a:t>
            </a:r>
          </a:p>
        </p:txBody>
      </p:sp>
    </p:spTree>
    <p:extLst>
      <p:ext uri="{BB962C8B-B14F-4D97-AF65-F5344CB8AC3E}">
        <p14:creationId xmlns:p14="http://schemas.microsoft.com/office/powerpoint/2010/main" val="1184439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7490792" cy="1320800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П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омимо указателя </a:t>
            </a:r>
            <a:r>
              <a:rPr lang="en-US" sz="2800" b="1" i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for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 в подобных предложениях 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часто</a:t>
            </a:r>
            <a:r>
              <a:rPr lang="ru-RU" sz="2800" b="1" i="1" dirty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употребляется </a:t>
            </a:r>
            <a:r>
              <a:rPr lang="en-US" sz="2800" b="1" i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since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 – с (какого-то времени), а также </a:t>
            </a:r>
            <a:r>
              <a:rPr lang="en-US" sz="2800" b="1" i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all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 (</a:t>
            </a:r>
            <a:r>
              <a:rPr lang="en-US" sz="2800" b="1" i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day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,</a:t>
            </a:r>
            <a:r>
              <a:rPr lang="ru-RU" sz="2800" b="1" i="1" dirty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night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, </a:t>
            </a:r>
            <a:r>
              <a:rPr lang="en-US" sz="2800" b="1" i="1" dirty="0" err="1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etc</a:t>
            </a:r>
            <a:r>
              <a:rPr lang="ru-RU" sz="2800" b="1" i="1" dirty="0" smtClean="0">
                <a:solidFill>
                  <a:srgbClr val="C00000"/>
                </a:solidFill>
                <a:latin typeface="Segoe Script" panose="020B0504020000000003" pitchFamily="34" charset="0"/>
                <a:cs typeface="Times New Roman" pitchFamily="18" charset="0"/>
              </a:rPr>
              <a:t>)</a:t>
            </a:r>
            <a:endParaRPr lang="ru-RU" sz="2800" b="1" i="1" dirty="0">
              <a:solidFill>
                <a:srgbClr val="C00000"/>
              </a:solidFill>
              <a:latin typeface="Segoe Script" panose="020B0504020000000003" pitchFamily="34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636911"/>
            <a:ext cx="3602360" cy="3888432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Sue has been talking on the phone since 2 o’clock.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It has been raining since morning. </a:t>
            </a:r>
            <a:endParaRPr lang="ru-RU" sz="2400" b="1" dirty="0" smtClean="0">
              <a:solidFill>
                <a:schemeClr val="tx1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r>
              <a:rPr lang="en-US" sz="2400" b="1" dirty="0" smtClean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They have been working in the garden all the morning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55976" y="2636910"/>
            <a:ext cx="3456384" cy="3888433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chemeClr val="tx1"/>
                </a:solidFill>
              </a:rPr>
              <a:t>Сью разговаривает по телефону с 2 часов</a:t>
            </a:r>
            <a:r>
              <a:rPr lang="ru-RU" sz="2200" b="1" dirty="0" smtClean="0">
                <a:solidFill>
                  <a:schemeClr val="tx1"/>
                </a:solidFill>
              </a:rPr>
              <a:t>.</a:t>
            </a:r>
          </a:p>
          <a:p>
            <a:endParaRPr lang="ru-RU" sz="2200" b="1" dirty="0" smtClean="0">
              <a:solidFill>
                <a:schemeClr val="tx1"/>
              </a:solidFill>
            </a:endParaRPr>
          </a:p>
          <a:p>
            <a:r>
              <a:rPr lang="ru-RU" sz="2200" b="1" dirty="0" smtClean="0">
                <a:solidFill>
                  <a:schemeClr val="tx1"/>
                </a:solidFill>
              </a:rPr>
              <a:t>Дождь </a:t>
            </a:r>
            <a:r>
              <a:rPr lang="ru-RU" sz="2200" b="1" dirty="0" smtClean="0">
                <a:solidFill>
                  <a:schemeClr val="tx1"/>
                </a:solidFill>
              </a:rPr>
              <a:t>идет с утра.</a:t>
            </a:r>
          </a:p>
          <a:p>
            <a:pPr marL="0" indent="0">
              <a:buNone/>
            </a:pPr>
            <a:endParaRPr lang="ru-RU" sz="2200" b="1" dirty="0" smtClean="0">
              <a:solidFill>
                <a:schemeClr val="tx1"/>
              </a:solidFill>
            </a:endParaRPr>
          </a:p>
          <a:p>
            <a:r>
              <a:rPr lang="ru-RU" sz="2200" b="1" dirty="0" smtClean="0">
                <a:solidFill>
                  <a:schemeClr val="tx1"/>
                </a:solidFill>
              </a:rPr>
              <a:t>Они работают в саду все утро.</a:t>
            </a:r>
            <a:endParaRPr lang="ru-RU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67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7" y="692697"/>
            <a:ext cx="6554691" cy="2088232"/>
          </a:xfrm>
          <a:noFill/>
        </p:spPr>
        <p:txBody>
          <a:bodyPr>
            <a:normAutofit fontScale="90000"/>
          </a:bodyPr>
          <a:lstStyle/>
          <a:p>
            <a:r>
              <a:rPr lang="ru-RU" sz="4900" dirty="0">
                <a:solidFill>
                  <a:srgbClr val="C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Периоды времени </a:t>
            </a:r>
            <a:r>
              <a:rPr lang="en-US" sz="4900" dirty="0">
                <a:solidFill>
                  <a:srgbClr val="C00000"/>
                </a:solidFill>
                <a:latin typeface="Rockwell Extra Bold" panose="02060903040505020403" pitchFamily="18" charset="0"/>
                <a:cs typeface="Times New Roman" pitchFamily="18" charset="0"/>
              </a:rPr>
              <a:t>c PRESENT PERFECT </a:t>
            </a:r>
            <a: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98" y="2492896"/>
            <a:ext cx="3170313" cy="3528392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FOR</a:t>
            </a:r>
          </a:p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SINCE</a:t>
            </a:r>
            <a:endParaRPr lang="ru-RU" sz="2500" b="1" dirty="0" smtClean="0">
              <a:solidFill>
                <a:prstClr val="black">
                  <a:lumMod val="75000"/>
                  <a:lumOff val="25000"/>
                </a:prstClr>
              </a:solidFill>
              <a:latin typeface="Arial Black" panose="020B0A04020102020204" pitchFamily="34" charset="0"/>
              <a:ea typeface="SimSun" panose="02010600030101010101" pitchFamily="2" charset="-122"/>
              <a:cs typeface="Times New Roman" pitchFamily="18" charset="0"/>
            </a:endParaRPr>
          </a:p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ALL </a:t>
            </a:r>
            <a:r>
              <a:rPr lang="en-US" sz="25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DAY</a:t>
            </a:r>
            <a:endParaRPr lang="ru-RU" sz="2500" b="1" dirty="0">
              <a:solidFill>
                <a:prstClr val="black">
                  <a:lumMod val="75000"/>
                  <a:lumOff val="25000"/>
                </a:prstClr>
              </a:solidFill>
              <a:latin typeface="Arial Black" panose="020B0A04020102020204" pitchFamily="34" charset="0"/>
              <a:ea typeface="SimSun" panose="02010600030101010101" pitchFamily="2" charset="-122"/>
              <a:cs typeface="Times New Roman" pitchFamily="18" charset="0"/>
            </a:endParaRPr>
          </a:p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ALL </a:t>
            </a:r>
            <a:r>
              <a:rPr lang="en-US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NIGHT</a:t>
            </a:r>
            <a:endParaRPr lang="ru-RU" sz="2500" b="1" dirty="0" smtClean="0">
              <a:solidFill>
                <a:prstClr val="black">
                  <a:lumMod val="75000"/>
                  <a:lumOff val="25000"/>
                </a:prstClr>
              </a:solidFill>
              <a:latin typeface="Arial Black" panose="020B0A04020102020204" pitchFamily="34" charset="0"/>
              <a:ea typeface="SimSun" panose="02010600030101010101" pitchFamily="2" charset="-122"/>
              <a:cs typeface="Times New Roman" pitchFamily="18" charset="0"/>
            </a:endParaRPr>
          </a:p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RECENTLY</a:t>
            </a:r>
          </a:p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LATELY</a:t>
            </a: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Arial Black" panose="020B0A04020102020204" pitchFamily="34" charset="0"/>
              <a:ea typeface="SimSun" panose="02010600030101010101" pitchFamily="2" charset="-122"/>
              <a:cs typeface="Times New Roman" pitchFamily="18" charset="0"/>
            </a:endParaRPr>
          </a:p>
          <a:p>
            <a:pPr marL="342900" lvl="0" indent="-342900">
              <a:buClr>
                <a:srgbClr val="90C226"/>
              </a:buClr>
              <a:buFont typeface="Wingdings 3" charset="2"/>
              <a:buChar char=""/>
            </a:pPr>
            <a:r>
              <a:rPr lang="en-US" sz="2500" b="1" dirty="0">
                <a:solidFill>
                  <a:prstClr val="black">
                    <a:lumMod val="75000"/>
                    <a:lumOff val="25000"/>
                  </a:prstClr>
                </a:solidFill>
                <a:latin typeface="Arial Black" panose="020B0A04020102020204" pitchFamily="34" charset="0"/>
                <a:ea typeface="SimSun" panose="02010600030101010101" pitchFamily="2" charset="-122"/>
                <a:cs typeface="Times New Roman" pitchFamily="18" charset="0"/>
              </a:rPr>
              <a:t>FOR A LONG TIME</a:t>
            </a:r>
            <a:endParaRPr lang="ru-RU" sz="2500" b="1" dirty="0">
              <a:solidFill>
                <a:prstClr val="black">
                  <a:lumMod val="75000"/>
                  <a:lumOff val="25000"/>
                </a:prstClr>
              </a:solidFill>
              <a:latin typeface="Arial Black" panose="020B0A04020102020204" pitchFamily="34" charset="0"/>
              <a:ea typeface="SimSun" panose="02010600030101010101" pitchFamily="2" charset="-122"/>
              <a:cs typeface="Times New Roman" pitchFamily="18" charset="0"/>
            </a:endParaRPr>
          </a:p>
          <a:p>
            <a:endParaRPr lang="ru-RU" sz="2500" b="1" dirty="0">
              <a:latin typeface="Arial Black" panose="020B0A04020102020204" pitchFamily="34" charset="0"/>
              <a:ea typeface="SimSun" panose="02010600030101010101" pitchFamily="2" charset="-12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63888" y="2348880"/>
            <a:ext cx="4392488" cy="34778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dirty="0" smtClean="0">
                <a:ln w="0"/>
                <a:latin typeface="Arial Black" panose="020B0A04020102020204" pitchFamily="34" charset="0"/>
              </a:rPr>
              <a:t>в течение</a:t>
            </a:r>
          </a:p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cap="none" spc="0" dirty="0" smtClean="0">
                <a:ln w="0"/>
                <a:solidFill>
                  <a:schemeClr val="tx1"/>
                </a:solidFill>
                <a:latin typeface="Arial Black" panose="020B0A04020102020204" pitchFamily="34" charset="0"/>
              </a:rPr>
              <a:t>с, с тех пор как</a:t>
            </a:r>
            <a:endParaRPr lang="en-US" sz="2800" b="1" cap="none" spc="0" dirty="0" smtClean="0">
              <a:ln w="0"/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cap="none" spc="0" dirty="0" smtClean="0">
                <a:ln w="0"/>
                <a:solidFill>
                  <a:schemeClr val="tx1"/>
                </a:solidFill>
                <a:latin typeface="Arial Black" panose="020B0A04020102020204" pitchFamily="34" charset="0"/>
              </a:rPr>
              <a:t>весь день</a:t>
            </a:r>
            <a:endParaRPr lang="en-US" sz="2800" b="1" cap="none" spc="0" dirty="0" smtClean="0">
              <a:ln w="0"/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dirty="0" smtClean="0">
                <a:ln w="0"/>
                <a:latin typeface="Arial Black" panose="020B0A04020102020204" pitchFamily="34" charset="0"/>
              </a:rPr>
              <a:t>всю ночь</a:t>
            </a:r>
          </a:p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cap="none" spc="0" dirty="0" smtClean="0">
                <a:ln w="0"/>
                <a:solidFill>
                  <a:schemeClr val="tx1"/>
                </a:solidFill>
                <a:latin typeface="Arial Black" panose="020B0A04020102020204" pitchFamily="34" charset="0"/>
              </a:rPr>
              <a:t>недавно</a:t>
            </a:r>
          </a:p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dirty="0" smtClean="0">
                <a:ln w="0"/>
                <a:latin typeface="Arial Black" panose="020B0A04020102020204" pitchFamily="34" charset="0"/>
              </a:rPr>
              <a:t>в последнее время</a:t>
            </a:r>
          </a:p>
          <a:p>
            <a:pPr marL="342900" indent="-342900">
              <a:buClr>
                <a:schemeClr val="accent1"/>
              </a:buClr>
              <a:buFont typeface="Arial Black" panose="020B0A04020102020204" pitchFamily="34" charset="0"/>
              <a:buChar char="►"/>
            </a:pPr>
            <a:r>
              <a:rPr lang="ru-RU" sz="2800" b="1" cap="none" spc="0" dirty="0" smtClean="0">
                <a:ln w="0"/>
                <a:solidFill>
                  <a:schemeClr val="tx1"/>
                </a:solidFill>
                <a:latin typeface="Arial Black" panose="020B0A04020102020204" pitchFamily="34" charset="0"/>
              </a:rPr>
              <a:t>долгое время</a:t>
            </a:r>
          </a:p>
          <a:p>
            <a:pPr algn="ctr"/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020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1"/>
            <a:ext cx="8640960" cy="2448271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Такие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глаголы ,как 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to 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know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 to have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 to be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 to want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,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 to love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не</a:t>
            </a:r>
            <a:r>
              <a:rPr lang="en-US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употребляются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в продолженных временах, поэтому для того чтоб</a:t>
            </a:r>
            <a:r>
              <a:rPr lang="ru-RU" sz="2800" b="1" dirty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ы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описать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действие, которое началось в прошлом и длится до сих пор, с этими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глаголами </a:t>
            </a:r>
            <a:r>
              <a:rPr lang="ru-RU" sz="2800" b="1" dirty="0" smtClean="0">
                <a:solidFill>
                  <a:srgbClr val="C00000"/>
                </a:solidFill>
                <a:latin typeface="Book Antiqua" panose="02040602050305030304" pitchFamily="18" charset="0"/>
                <a:cs typeface="Times New Roman" pitchFamily="18" charset="0"/>
              </a:rPr>
              <a:t>мы употребляем </a:t>
            </a:r>
            <a: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  <a:t> Present perfect Tense.</a:t>
            </a:r>
            <a:br>
              <a:rPr lang="en-US" sz="2800" b="1" dirty="0" smtClean="0">
                <a:solidFill>
                  <a:srgbClr val="C00000"/>
                </a:solidFill>
                <a:latin typeface="Berlin Sans FB Demi" panose="020E0802020502020306" pitchFamily="34" charset="0"/>
                <a:cs typeface="Times New Roman" pitchFamily="18" charset="0"/>
              </a:rPr>
            </a:br>
            <a:endParaRPr lang="ru-RU" sz="2800" dirty="0">
              <a:solidFill>
                <a:srgbClr val="C00000"/>
              </a:solidFill>
              <a:latin typeface="Book Antiqua" panose="02040602050305030304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564903"/>
            <a:ext cx="3088109" cy="4032449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r>
              <a:rPr lang="en-US" sz="2000" b="1" dirty="0" smtClean="0"/>
              <a:t>I have already been here for 3 days.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She has known Sam all her life.</a:t>
            </a:r>
          </a:p>
          <a:p>
            <a:endParaRPr lang="en-US" sz="2000" b="1" dirty="0"/>
          </a:p>
          <a:p>
            <a:r>
              <a:rPr lang="en-US" sz="2000" b="1" dirty="0" smtClean="0"/>
              <a:t>I have always wanted to visit London.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69204" y="2636912"/>
            <a:ext cx="3088110" cy="388843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r>
              <a:rPr lang="ru-RU" sz="2000" b="1" dirty="0" smtClean="0"/>
              <a:t>Я здесь уже 3 дня.</a:t>
            </a:r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ru-RU" sz="2000" b="1" dirty="0" smtClean="0"/>
          </a:p>
          <a:p>
            <a:r>
              <a:rPr lang="ru-RU" sz="2000" b="1" dirty="0" smtClean="0"/>
              <a:t>Она знает Сэма всю жизнь.</a:t>
            </a:r>
          </a:p>
          <a:p>
            <a:endParaRPr lang="ru-RU" sz="2000" b="1" dirty="0"/>
          </a:p>
          <a:p>
            <a:r>
              <a:rPr lang="ru-RU" sz="2000" b="1" dirty="0" smtClean="0"/>
              <a:t>Мне всегда хотелось побывать в Лондоне.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562008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5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75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25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7"/>
            <a:ext cx="7848872" cy="1899941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Образование отрицательной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формы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rgbClr val="C00000"/>
                </a:solidFill>
                <a:latin typeface="Rockwell Extra Bold" panose="02060903040505020403" pitchFamily="18" charset="0"/>
                <a:cs typeface="Times New Roman" pitchFamily="18" charset="0"/>
              </a:rPr>
              <a:t>Present Perfect  CONTINUOUS Tense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HAVE/HAS + </a:t>
            </a:r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NOT</a:t>
            </a: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 + BEEN+ </a:t>
            </a:r>
            <a:r>
              <a:rPr lang="en-US" sz="5400" dirty="0" smtClean="0">
                <a:latin typeface="Aharoni" panose="02010803020104030203" pitchFamily="2" charset="-79"/>
                <a:cs typeface="Aharoni" panose="02010803020104030203" pitchFamily="2" charset="-79"/>
              </a:rPr>
              <a:t>V</a:t>
            </a: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ING</a:t>
            </a:r>
            <a:endParaRPr lang="ru-RU" sz="40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4015164" cy="3880773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3600" dirty="0" smtClean="0"/>
              <a:t>I haven’t been writing my picture yet.</a:t>
            </a:r>
          </a:p>
          <a:p>
            <a:endParaRPr lang="en-US" sz="3600" dirty="0"/>
          </a:p>
          <a:p>
            <a:r>
              <a:rPr lang="ru-RU" sz="3600" dirty="0" smtClean="0"/>
              <a:t>Я еще не дорисовал свою картину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51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25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054">
              <a:schemeClr val="accent1">
                <a:lumMod val="60000"/>
                <a:lumOff val="40000"/>
              </a:schemeClr>
            </a:gs>
            <a:gs pos="32000">
              <a:schemeClr val="accent1">
                <a:lumMod val="5000"/>
                <a:lumOff val="95000"/>
              </a:schemeClr>
            </a:gs>
            <a:gs pos="6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4624"/>
            <a:ext cx="8424936" cy="188577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  <a:cs typeface="Aharoni" panose="02010803020104030203" pitchFamily="2" charset="-79"/>
              </a:rPr>
              <a:t>Образование вопросительной </a:t>
            </a:r>
            <a:r>
              <a:rPr lang="ru-RU" sz="4000" dirty="0" smtClean="0">
                <a:solidFill>
                  <a:srgbClr val="C00000"/>
                </a:solidFill>
                <a:cs typeface="Aharoni" panose="02010803020104030203" pitchFamily="2" charset="-79"/>
              </a:rPr>
              <a:t>формы</a:t>
            </a:r>
            <a:r>
              <a:rPr lang="ru-RU" sz="4000" dirty="0" smtClean="0">
                <a:solidFill>
                  <a:srgbClr val="C00000"/>
                </a:solidFill>
                <a:cs typeface="Aharoni" panose="02010803020104030203" pitchFamily="2" charset="-79"/>
              </a:rPr>
              <a:t/>
            </a:r>
            <a:br>
              <a:rPr lang="ru-RU" sz="4000" dirty="0" smtClean="0">
                <a:solidFill>
                  <a:srgbClr val="C00000"/>
                </a:solidFill>
                <a:cs typeface="Aharoni" panose="02010803020104030203" pitchFamily="2" charset="-79"/>
              </a:rPr>
            </a:br>
            <a:r>
              <a:rPr lang="en-US" sz="4000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PRESENT PERFECT CONTINUOUS TENSE</a:t>
            </a:r>
            <a:br>
              <a:rPr lang="en-US" sz="4000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endParaRPr lang="ru-RU" sz="4000" dirty="0">
              <a:solidFill>
                <a:srgbClr val="C00000"/>
              </a:solidFill>
              <a:cs typeface="Aharoni" panose="02010803020104030203" pitchFamily="2" charset="-79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530352" cy="3880772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algn="ctr"/>
            <a:r>
              <a:rPr lang="en-US" sz="2800" b="1" dirty="0" smtClean="0">
                <a:latin typeface="Berlin Sans FB Demi" panose="020E0802020502020306" pitchFamily="34" charset="0"/>
              </a:rPr>
              <a:t>HAVE</a:t>
            </a:r>
            <a:r>
              <a:rPr lang="en-US" sz="2800" dirty="0" smtClean="0">
                <a:latin typeface="Berlin Sans FB Demi" panose="020E0802020502020306" pitchFamily="34" charset="0"/>
              </a:rPr>
              <a:t> YOU </a:t>
            </a:r>
            <a:r>
              <a:rPr lang="en-US" sz="2800" b="1" dirty="0" smtClean="0">
                <a:latin typeface="Berlin Sans FB Demi" panose="020E0802020502020306" pitchFamily="34" charset="0"/>
              </a:rPr>
              <a:t>BEEN</a:t>
            </a:r>
            <a:r>
              <a:rPr lang="en-US" sz="2800" dirty="0" smtClean="0">
                <a:latin typeface="Berlin Sans FB Demi" panose="020E0802020502020306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Berlin Sans FB Demi" panose="020E0802020502020306" pitchFamily="34" charset="0"/>
              </a:rPr>
              <a:t>WRITING</a:t>
            </a:r>
            <a:r>
              <a:rPr lang="en-US" sz="2800" dirty="0" smtClean="0">
                <a:latin typeface="Berlin Sans FB Demi" panose="020E0802020502020306" pitchFamily="34" charset="0"/>
              </a:rPr>
              <a:t> </a:t>
            </a:r>
            <a:r>
              <a:rPr lang="en-US" sz="2800" dirty="0" smtClean="0">
                <a:latin typeface="Berlin Sans FB Demi" panose="020E0802020502020306" pitchFamily="34" charset="0"/>
              </a:rPr>
              <a:t>THIS NOVEL </a:t>
            </a:r>
          </a:p>
          <a:p>
            <a:pPr marL="0" indent="0" algn="ctr">
              <a:buNone/>
            </a:pPr>
            <a:r>
              <a:rPr lang="en-US" sz="2800" dirty="0" smtClean="0">
                <a:latin typeface="Berlin Sans FB Demi" panose="020E0802020502020306" pitchFamily="34" charset="0"/>
              </a:rPr>
              <a:t>FOR 2 MONTHS </a:t>
            </a:r>
            <a:r>
              <a:rPr lang="ru-RU" sz="2800" dirty="0" smtClean="0"/>
              <a:t>?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smtClean="0">
                <a:latin typeface="Berlin Sans FB Demi" panose="020E0802020502020306" pitchFamily="34" charset="0"/>
              </a:rPr>
              <a:t>YES</a:t>
            </a:r>
            <a:r>
              <a:rPr lang="ru-RU" sz="2800" dirty="0" smtClean="0"/>
              <a:t>,</a:t>
            </a:r>
            <a:r>
              <a:rPr lang="en-US" sz="2800" dirty="0" smtClean="0">
                <a:latin typeface="Berlin Sans FB Demi" panose="020E0802020502020306" pitchFamily="34" charset="0"/>
              </a:rPr>
              <a:t> I HAVE.</a:t>
            </a:r>
            <a:endParaRPr lang="ru-RU" sz="28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83968" y="2160590"/>
            <a:ext cx="3240360" cy="3880773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ТЫ ПИШЕШЬ ЭТОТ</a:t>
            </a:r>
          </a:p>
          <a:p>
            <a:pPr marL="0" indent="0" algn="ctr">
              <a:buNone/>
            </a:pPr>
            <a:r>
              <a:rPr lang="ru-RU" sz="2400" dirty="0" smtClean="0">
                <a:latin typeface="Arial Black" panose="020B0A04020102020204" pitchFamily="34" charset="0"/>
              </a:rPr>
              <a:t>РОМАН </a:t>
            </a:r>
            <a:r>
              <a:rPr lang="ru-RU" sz="2400" dirty="0" smtClean="0">
                <a:latin typeface="Arial Black" panose="020B0A04020102020204" pitchFamily="34" charset="0"/>
              </a:rPr>
              <a:t>2 МЕСЯЦА ?</a:t>
            </a:r>
            <a:endParaRPr lang="en-US" sz="2400" dirty="0" smtClean="0">
              <a:latin typeface="Arial Black" panose="020B0A04020102020204" pitchFamily="34" charset="0"/>
            </a:endParaRPr>
          </a:p>
          <a:p>
            <a:pPr algn="ctr"/>
            <a:endParaRPr lang="en-US" sz="2400" dirty="0">
              <a:latin typeface="Arial Black" panose="020B0A04020102020204" pitchFamily="34" charset="0"/>
              <a:cs typeface="Times New Roman" pitchFamily="18" charset="0"/>
            </a:endParaRPr>
          </a:p>
          <a:p>
            <a:pPr algn="ctr"/>
            <a:endParaRPr lang="en-US" sz="2400" dirty="0" smtClean="0">
              <a:latin typeface="Arial Black" panose="020B0A04020102020204" pitchFamily="34" charset="0"/>
            </a:endParaRPr>
          </a:p>
          <a:p>
            <a:pPr algn="ctr"/>
            <a:r>
              <a:rPr lang="ru-RU" sz="2400" dirty="0" smtClean="0">
                <a:latin typeface="Arial Black" panose="020B0A04020102020204" pitchFamily="34" charset="0"/>
              </a:rPr>
              <a:t>ДА.</a:t>
            </a:r>
            <a:endParaRPr lang="ru-RU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11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uiExpand="1" build="p"/>
    </p:bld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</TotalTime>
  <Words>425</Words>
  <Application>Microsoft Office PowerPoint</Application>
  <PresentationFormat>Экран (4:3)</PresentationFormat>
  <Paragraphs>96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26" baseType="lpstr">
      <vt:lpstr>SimSun</vt:lpstr>
      <vt:lpstr>Aharoni</vt:lpstr>
      <vt:lpstr>Arial</vt:lpstr>
      <vt:lpstr>Arial Black</vt:lpstr>
      <vt:lpstr>Berlin Sans FB Demi</vt:lpstr>
      <vt:lpstr>Book Antiqua</vt:lpstr>
      <vt:lpstr>Broadway</vt:lpstr>
      <vt:lpstr>Calibri</vt:lpstr>
      <vt:lpstr>Copperplate Gothic Bold</vt:lpstr>
      <vt:lpstr>Rockwell Extra Bold</vt:lpstr>
      <vt:lpstr>Segoe Script</vt:lpstr>
      <vt:lpstr>Segoe UI Semilight</vt:lpstr>
      <vt:lpstr>Times New Roman</vt:lpstr>
      <vt:lpstr>Trebuchet MS</vt:lpstr>
      <vt:lpstr>Wingdings 3</vt:lpstr>
      <vt:lpstr>Аспект</vt:lpstr>
      <vt:lpstr>THE PRESENT PERFECT CONTINUOUS TENSE</vt:lpstr>
      <vt:lpstr>THE PRESENT PERFECT CONTINUOUS TENSE</vt:lpstr>
      <vt:lpstr>Формообразование: PRESENT PERFECT CONTINUOUS TENSE</vt:lpstr>
      <vt:lpstr>Для того чтобы подчеркнуть ,что то или иное действие началось в прошлом и продолжается в настоящем, в английском языке используется Present Perfect Continuous Tense. </vt:lpstr>
      <vt:lpstr>Помимо указателя for в подобных предложениях часто употребляется since – с (какого-то времени), а также all (day, night, etc)</vt:lpstr>
      <vt:lpstr>Периоды времени c PRESENT PERFECT  </vt:lpstr>
      <vt:lpstr>Такие глаголы ,как to know, to have, to be, to want, to love не употребляются в продолженных временах, поэтому для того чтобы описать действие, которое началось в прошлом и длится до сих пор, с этими глаголами мы употребляем  Present perfect Tense. </vt:lpstr>
      <vt:lpstr>Образование отрицательной формы Present Perfect  CONTINUOUS Tense</vt:lpstr>
      <vt:lpstr> Образование вопросительной формы PRESENT PERFECT CONTINUOUS TENSE </vt:lpstr>
      <vt:lpstr>Translate from Russian into English</vt:lpstr>
    </vt:vector>
  </TitlesOfParts>
  <Company>DNA Project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CONTINUOUS TENSE</dc:title>
  <dc:creator>DNA7 X64</dc:creator>
  <cp:lastModifiedBy>UserV</cp:lastModifiedBy>
  <cp:revision>33</cp:revision>
  <dcterms:created xsi:type="dcterms:W3CDTF">2012-12-06T16:40:49Z</dcterms:created>
  <dcterms:modified xsi:type="dcterms:W3CDTF">2017-02-18T14:42:08Z</dcterms:modified>
</cp:coreProperties>
</file>