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5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27540" y="310551"/>
            <a:ext cx="6357668" cy="1142708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«Типы уроков»</a:t>
            </a:r>
            <a:endParaRPr lang="ru-RU" sz="6000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93124" y="5624423"/>
            <a:ext cx="5192084" cy="1026543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latin typeface="Comic Sans MS" panose="030F0702030302020204" pitchFamily="66" charset="0"/>
              </a:rPr>
              <a:t>Подготовила: М.А. Гончаренко</a:t>
            </a:r>
          </a:p>
          <a:p>
            <a:pPr algn="r"/>
            <a:r>
              <a:rPr lang="ru-RU" sz="2400" b="1" dirty="0" smtClean="0">
                <a:latin typeface="Comic Sans MS" panose="030F0702030302020204" pitchFamily="66" charset="0"/>
              </a:rPr>
              <a:t>МБОУ «Новопокровская школа»</a:t>
            </a:r>
            <a:endParaRPr lang="ru-RU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166" y="215661"/>
            <a:ext cx="8266375" cy="595222"/>
          </a:xfrm>
        </p:spPr>
        <p:txBody>
          <a:bodyPr/>
          <a:lstStyle/>
          <a:p>
            <a: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Применение </a:t>
            </a:r>
            <a:r>
              <a:rPr lang="ru-RU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знаний на практике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2309" y="465826"/>
            <a:ext cx="4339087" cy="4451231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Структура урока </a:t>
            </a:r>
            <a:r>
              <a:rPr lang="ru-RU" b="0" dirty="0">
                <a:latin typeface="Comic Sans MS" panose="030F0702030302020204" pitchFamily="66" charset="0"/>
              </a:rPr>
              <a:t>подразумевает этапы: организационный, постановки цели, проверки домашнего задания и актуализации знаний, оперирования знаниями, умениями и навыками при решении практических задач, составление отчета о выполнении работы, определение домашнего задания. На этом уроке ученики, основываясь на ранее приобретенных знаниях, занимаются практической деятельностью. Сначала проверяется выполнения домашнего задания, затем разбирается теоретический материал с целью актуализации знаний. После этого ученики включаются в выполнение конструктивных заданий, имеющих ярко выраженную практическую направленность.</a:t>
            </a:r>
          </a:p>
          <a:p>
            <a:r>
              <a:rPr lang="ru-RU" b="0" dirty="0">
                <a:latin typeface="Comic Sans MS" panose="030F0702030302020204" pitchFamily="66" charset="0"/>
              </a:rPr>
              <a:t>Например, опираясь на материалы, полученные из экскурсий, ученики составляют схему внедрения севооборота на пришкольном участке. Здесь предоставляются широкие возможности для реализации принципа связи обучения с жизнью, интеграции различных сфер и предметных областей.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4917057"/>
            <a:ext cx="3868340" cy="15700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ролевые и деловые игры;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практикумы;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уроки защиты проектов;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путешествие;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экспедиция и т.д.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810883"/>
            <a:ext cx="3887391" cy="629728"/>
          </a:xfrm>
        </p:spPr>
        <p:txBody>
          <a:bodyPr/>
          <a:lstStyle/>
          <a:p>
            <a:r>
              <a:rPr lang="ru-RU" dirty="0">
                <a:latin typeface="Comic Sans MS" panose="030F0702030302020204" pitchFamily="66" charset="0"/>
              </a:rPr>
              <a:t>Цель</a:t>
            </a:r>
            <a:r>
              <a:rPr lang="ru-RU" b="0" dirty="0">
                <a:latin typeface="Comic Sans MS" panose="030F0702030302020204" pitchFamily="66" charset="0"/>
              </a:rPr>
              <a:t> данного типа урока - применение знаний на практике.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65714" y="1440610"/>
            <a:ext cx="3972843" cy="504645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Задачи: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образовательные:</a:t>
            </a:r>
            <a:r>
              <a:rPr lang="ru-RU" dirty="0">
                <a:latin typeface="Comic Sans MS" panose="030F0702030302020204" pitchFamily="66" charset="0"/>
              </a:rPr>
              <a:t> научить применять полученные знания на практике; оперировать имеющимся потенциалом в конкретной ситуации; закрепить умения и навыки работы с :; научить отстаивать свою точку зрения; закрепить умения вычленять проблемы.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воспитательные:</a:t>
            </a:r>
            <a:r>
              <a:rPr lang="ru-RU" dirty="0">
                <a:latin typeface="Comic Sans MS" panose="030F0702030302020204" pitchFamily="66" charset="0"/>
              </a:rPr>
              <a:t> вовлечь в активную деятельность; формировать культуру, в том числе и экологическую, формировать гуманные качества личности учащихся; совершенствовать навыки общения.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развивающие:</a:t>
            </a:r>
            <a:r>
              <a:rPr lang="ru-RU" dirty="0">
                <a:latin typeface="Comic Sans MS" panose="030F0702030302020204" pitchFamily="66" charset="0"/>
              </a:rPr>
              <a:t> совершенствовать умения работы с источниками знаний; совершенствовать навыки анализа, обобщения и т.п.; умения выступать и защищать свою точку зрения; развивать творческие способности; развивать коммуникативные навыки работы в группах; развивать познавательный интерес к окружающей жизни.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954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Bar dir="vert"/>
      </p:transition>
    </mc:Choice>
    <mc:Fallback>
      <p:transition spd="slow">
        <p:randomBa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551" y="146650"/>
            <a:ext cx="8205990" cy="154404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</a:t>
            </a:r>
            <a:r>
              <a:rPr lang="ru-RU" sz="3200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повторения, </a:t>
            </a:r>
            <a:r>
              <a:rPr lang="ru-RU" sz="3200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/>
            </a:r>
            <a:br>
              <a:rPr lang="ru-RU" sz="3200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ru-RU" sz="3200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систематизации </a:t>
            </a:r>
            <a:r>
              <a:rPr lang="ru-RU" sz="3200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и обобщения знаний, закрепления умений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8189" y="1595887"/>
            <a:ext cx="4175185" cy="1544128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Структура урока </a:t>
            </a:r>
            <a:r>
              <a:rPr lang="ru-RU" b="0" dirty="0">
                <a:latin typeface="Comic Sans MS" panose="030F0702030302020204" pitchFamily="66" charset="0"/>
              </a:rPr>
              <a:t>строится на сочетании этапов этапы: организационного, постановки цели, оперирования знаниями и способами деятельности в стандартных и нестандартных ситуациях, подведения итогов и формулирования выводов, определения и разъяснения домашнего задания.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0551" y="3225203"/>
            <a:ext cx="4187631" cy="33912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повторительно-обобщающий урок;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диспут;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игра (КВН, Счастливый случай, Поле чудес, конкурс, викторина);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театрализованный урок (урок-суд);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урок-совершенствование;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заключительная конференция;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заключительная экскурсия;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урок-консультация;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урок-анализ контрольных работ;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обзорная лекция;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обзорная конференция;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урок-беседа.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595887"/>
            <a:ext cx="3887391" cy="810883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Цель </a:t>
            </a:r>
            <a:r>
              <a:rPr lang="ru-RU" b="0" dirty="0">
                <a:latin typeface="Comic Sans MS" panose="030F0702030302020204" pitchFamily="66" charset="0"/>
              </a:rPr>
              <a:t>- более глубокое усвоение знаний, высокий уровень обобщения, систематизации.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49" y="2329132"/>
            <a:ext cx="4187631" cy="42873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Задачи: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образовательные:</a:t>
            </a:r>
            <a:r>
              <a:rPr lang="ru-RU" dirty="0">
                <a:latin typeface="Comic Sans MS" panose="030F0702030302020204" pitchFamily="66" charset="0"/>
              </a:rPr>
              <a:t> выявить качество и уровень овладения знаниями и умениями, полученными на предыдущих уроках по теме :, обобщить материал как систему знаний.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воспитательные:</a:t>
            </a:r>
            <a:r>
              <a:rPr lang="ru-RU" dirty="0">
                <a:latin typeface="Comic Sans MS" panose="030F0702030302020204" pitchFamily="66" charset="0"/>
              </a:rPr>
              <a:t> воспитывать общую культуру, эстетическое восприятие окружающего; создать условия для реальной самооценки учащихся, реализации его как личности.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развивающие: </a:t>
            </a:r>
            <a:r>
              <a:rPr lang="ru-RU" dirty="0">
                <a:latin typeface="Comic Sans MS" panose="030F0702030302020204" pitchFamily="66" charset="0"/>
              </a:rPr>
              <a:t>развивать пространственное мышление, умение классифицировать, выявлять связи, формулировать выводы; развивать коммуникативные навыки при работе в группах, развивать познавательный интерес; развивать умение объяснять особенности:, закономерности:, анализировать:, сопоставлять:, сравнивать: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6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Bar dir="vert"/>
      </p:transition>
    </mc:Choice>
    <mc:Fallback>
      <p:transition spd="slow">
        <p:randomBa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</a:t>
            </a:r>
            <a:r>
              <a:rPr lang="ru-RU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контроля и проверки знаний и умений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1321" y="1681163"/>
            <a:ext cx="4066861" cy="823912"/>
          </a:xfrm>
        </p:spPr>
        <p:txBody>
          <a:bodyPr>
            <a:normAutofit fontScale="92500" lnSpcReduction="20000"/>
          </a:bodyPr>
          <a:lstStyle/>
          <a:p>
            <a:r>
              <a:rPr lang="ru-RU" b="0" dirty="0">
                <a:latin typeface="Comic Sans MS" panose="030F0702030302020204" pitchFamily="66" charset="0"/>
              </a:rPr>
              <a:t>Оперативный контроль на уроках осуществляется постоянно, но для обстоятельного контроля конструируются специальные уроки.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8874" y="2794957"/>
            <a:ext cx="3719443" cy="3873261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урок-зачет;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викторина;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конкурсы;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смотр знаний;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защита творческих работ, проектов;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творческий отчет;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контрольная работа;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собеседование.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431985"/>
            <a:ext cx="3887391" cy="1073090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Цель урока </a:t>
            </a:r>
            <a:r>
              <a:rPr lang="ru-RU" b="0" dirty="0">
                <a:latin typeface="Comic Sans MS" panose="030F0702030302020204" pitchFamily="66" charset="0"/>
              </a:rPr>
              <a:t>контроля знаний и умений - осуществить контроль обучения, продолжить систематизацию знаний, выявить уровень усвоения материала, </a:t>
            </a:r>
            <a:r>
              <a:rPr lang="ru-RU" b="0" dirty="0" err="1">
                <a:latin typeface="Comic Sans MS" panose="030F0702030302020204" pitchFamily="66" charset="0"/>
              </a:rPr>
              <a:t>сформированности</a:t>
            </a:r>
            <a:r>
              <a:rPr lang="ru-RU" b="0" dirty="0">
                <a:latin typeface="Comic Sans MS" panose="030F0702030302020204" pitchFamily="66" charset="0"/>
              </a:rPr>
              <a:t> умений и навыков.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498182" y="2505074"/>
            <a:ext cx="4412905" cy="40682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Задачи: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образовательные:</a:t>
            </a:r>
            <a:r>
              <a:rPr lang="ru-RU" dirty="0">
                <a:latin typeface="Comic Sans MS" panose="030F0702030302020204" pitchFamily="66" charset="0"/>
              </a:rPr>
              <a:t> выявить качество и уровень овладения знаниями и умениями, полученными на уроках темы:, обобщить материал, как систему знаний, проверить способность к творческому мышлению и самостоятельной деятельности, закрепить умение работать с тестовыми заданиями.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воспитательные:</a:t>
            </a:r>
            <a:r>
              <a:rPr lang="ru-RU" dirty="0">
                <a:latin typeface="Comic Sans MS" panose="030F0702030302020204" pitchFamily="66" charset="0"/>
              </a:rPr>
              <a:t> способствовать формированию ответственного отношения к учению, готовности и мобилизации усилий на безошибочное выполнение заданий, проявить наибольшую активность в их выполнении; воспитать культуру учебного труда, навыков самообразования, экономного расходования времени.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развивающие:</a:t>
            </a:r>
            <a:r>
              <a:rPr lang="ru-RU" dirty="0">
                <a:latin typeface="Comic Sans MS" panose="030F0702030302020204" pitchFamily="66" charset="0"/>
              </a:rPr>
              <a:t> развить логическое мышление, память, способность к анализу и синтезу; формировать навыки самоконтроля, навыки работы в коллективе (при использовании коллективной работы).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418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660" y="365126"/>
            <a:ext cx="8557403" cy="13255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  </a:t>
            </a:r>
            <a: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устного         Урок письменного </a:t>
            </a:r>
            <a:b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контроля знаний     контроля </a:t>
            </a:r>
            <a:r>
              <a:rPr lang="ru-RU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знаний</a:t>
            </a:r>
            <a:endParaRPr lang="ru-RU" dirty="0">
              <a:solidFill>
                <a:srgbClr val="9900F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93298" y="1825625"/>
            <a:ext cx="427870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Структура:</a:t>
            </a:r>
            <a:r>
              <a:rPr lang="ru-RU" dirty="0">
                <a:latin typeface="Comic Sans MS" panose="030F0702030302020204" pitchFamily="66" charset="0"/>
              </a:rPr>
              <a:t> организационный этап, постановки цели, проверки усвоения знаний. Умений и навыков, обобщения и систематизации знаний, оценки деятельности учащихся, определения домашнего задания.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Эти уроки строятся на сочетании разных форм учебной работы. Возможен фронтальный и индивидуальный опрос. Целесообразна парная форма обучения, при которой ученики взаимно опрашивают друг друга. В процессе индивидуальной проверки усвоения материала каждым учеником, учитель вносит коррективы в оценку учащимися своих знаний, умений и навыков.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1" y="1825625"/>
            <a:ext cx="4201062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Структура:</a:t>
            </a:r>
            <a:r>
              <a:rPr lang="ru-RU" dirty="0">
                <a:latin typeface="Comic Sans MS" panose="030F0702030302020204" pitchFamily="66" charset="0"/>
              </a:rPr>
              <a:t> организационный этап, постановки цели, деятельность учащихся по выполнению контрольных заданий.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Эти уроки строятся на индивидуальной или индивидуализированной форме учебной работы или их сочетании. На одних уроках ученики выполняют единые задания индивидуально. Нередко учителя дают учащимся индивидуализированные задания на специальных карточках.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58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272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Комбинированный </a:t>
            </a:r>
            <a:r>
              <a:rPr lang="ru-RU" sz="3600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92371"/>
            <a:ext cx="7626829" cy="4684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Комбинированный урок строится на совокупности </a:t>
            </a:r>
            <a:r>
              <a:rPr lang="ru-RU" dirty="0" smtClean="0">
                <a:latin typeface="Comic Sans MS" panose="030F0702030302020204" pitchFamily="66" charset="0"/>
              </a:rPr>
              <a:t>логически </a:t>
            </a:r>
            <a:r>
              <a:rPr lang="ru-RU" dirty="0">
                <a:latin typeface="Comic Sans MS" panose="030F0702030302020204" pitchFamily="66" charset="0"/>
              </a:rPr>
              <a:t>не обусловленных звеньев учебного процесса. В этом его особенность. На этом уроке могут сочетаться контроль, формирование знаний, закрепление и совершенствование знаний, формирование умений и навыков, подведение результатов обучения, определение домашнего задания.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Комбинированные уроки сложно проводить в интегрированной форме, да и не нужно, т.к., как правило, на комбинированном уроке предусмотрен небольшой объем нового материала, много времени отводится на повторение, контроль. Интегрированное обучение подразумевает все-таки достаточно большой информационный блок на уроке или самостоятельную работу по решению какой-либо интегральной проблемы.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Изучение материала небольшими блоками не ведет к формированию системы знаний, слабо развивает умение выделять главное, свертывать и развертывать знания. Процесс осознанного, глубокого усвоения материала замедляется. В данном случае, при интегрированном обучении такая структура уроков тормозит организацию продуктивной учебной деятельности учащихся.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122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9381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Итак</a:t>
            </a:r>
            <a:r>
              <a:rPr lang="ru-RU" sz="2400" dirty="0">
                <a:latin typeface="Comic Sans MS" panose="030F0702030302020204" pitchFamily="66" charset="0"/>
              </a:rPr>
              <a:t>, эффективность интегрированного обучения зависит от правильного, педагогически обоснованного выбора форм организации обучения, который обеспечивается глубоким и всесторонним анализом образовательных, развивающих, воспитательных возможностей каждой из них.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484409"/>
            <a:ext cx="7886700" cy="36925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Реализация интеграции между </a:t>
            </a:r>
            <a:r>
              <a:rPr lang="ru-RU" sz="2400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предметами </a:t>
            </a:r>
            <a:r>
              <a:rPr lang="ru-RU" sz="2400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возможна лишь при благополучном здоровом климате в коллективе учителей, их плодотворном сотрудничестве на основе взаимопонимания и уважения.</a:t>
            </a:r>
          </a:p>
        </p:txBody>
      </p:sp>
    </p:spTree>
    <p:extLst>
      <p:ext uri="{BB962C8B-B14F-4D97-AF65-F5344CB8AC3E}">
        <p14:creationId xmlns:p14="http://schemas.microsoft.com/office/powerpoint/2010/main" val="299370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90316"/>
            <a:ext cx="3839833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Типы уроков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grpSp>
        <p:nvGrpSpPr>
          <p:cNvPr id="44" name="Group 56"/>
          <p:cNvGrpSpPr>
            <a:grpSpLocks/>
          </p:cNvGrpSpPr>
          <p:nvPr/>
        </p:nvGrpSpPr>
        <p:grpSpPr bwMode="auto">
          <a:xfrm rot="-326247">
            <a:off x="1451687" y="1942587"/>
            <a:ext cx="4776788" cy="968375"/>
            <a:chOff x="1164" y="966"/>
            <a:chExt cx="3009" cy="610"/>
          </a:xfrm>
        </p:grpSpPr>
        <p:grpSp>
          <p:nvGrpSpPr>
            <p:cNvPr id="45" name="Group 48"/>
            <p:cNvGrpSpPr>
              <a:grpSpLocks/>
            </p:cNvGrpSpPr>
            <p:nvPr/>
          </p:nvGrpSpPr>
          <p:grpSpPr bwMode="auto">
            <a:xfrm>
              <a:off x="1164" y="966"/>
              <a:ext cx="3009" cy="610"/>
              <a:chOff x="1159" y="966"/>
              <a:chExt cx="3009" cy="610"/>
            </a:xfrm>
          </p:grpSpPr>
          <p:sp>
            <p:nvSpPr>
              <p:cNvPr id="47" name="Oval 4"/>
              <p:cNvSpPr>
                <a:spLocks noChangeArrowheads="1"/>
              </p:cNvSpPr>
              <p:nvPr/>
            </p:nvSpPr>
            <p:spPr bwMode="gray">
              <a:xfrm rot="-2492218">
                <a:off x="1243" y="1200"/>
                <a:ext cx="2297" cy="362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tint val="0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48" name="Oval 5"/>
              <p:cNvSpPr>
                <a:spLocks noChangeArrowheads="1"/>
              </p:cNvSpPr>
              <p:nvPr/>
            </p:nvSpPr>
            <p:spPr bwMode="gray">
              <a:xfrm rot="19107782">
                <a:off x="1159" y="966"/>
                <a:ext cx="3009" cy="37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alpha val="32001"/>
                    </a:srgbClr>
                  </a:gs>
                  <a:gs pos="100000">
                    <a:srgbClr val="4CCAE8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49" name="Oval 6"/>
              <p:cNvSpPr>
                <a:spLocks noChangeArrowheads="1"/>
              </p:cNvSpPr>
              <p:nvPr/>
            </p:nvSpPr>
            <p:spPr bwMode="gray">
              <a:xfrm rot="-2492218">
                <a:off x="1248" y="1248"/>
                <a:ext cx="2254" cy="32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54118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0" name="Oval 7"/>
              <p:cNvSpPr>
                <a:spLocks noChangeArrowheads="1"/>
              </p:cNvSpPr>
              <p:nvPr/>
            </p:nvSpPr>
            <p:spPr bwMode="gray">
              <a:xfrm rot="-2492218">
                <a:off x="1248" y="1248"/>
                <a:ext cx="2254" cy="32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63529"/>
                      <a:invGamma/>
                    </a:srgbClr>
                  </a:gs>
                  <a:gs pos="100000">
                    <a:srgbClr val="4CCAE8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46" name="Text Box 8"/>
            <p:cNvSpPr txBox="1">
              <a:spLocks noChangeArrowheads="1"/>
            </p:cNvSpPr>
            <p:nvPr/>
          </p:nvSpPr>
          <p:spPr bwMode="gray">
            <a:xfrm rot="19178242">
              <a:off x="1378" y="1108"/>
              <a:ext cx="241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rgbClr val="FFFFFF"/>
                  </a:solidFill>
                </a:rPr>
                <a:t>Урок изучения нового материала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2141264" y="2497696"/>
            <a:ext cx="6437314" cy="1206500"/>
            <a:chOff x="1630" y="1245"/>
            <a:chExt cx="4055" cy="760"/>
          </a:xfrm>
        </p:grpSpPr>
        <p:grpSp>
          <p:nvGrpSpPr>
            <p:cNvPr id="52" name="Group 49"/>
            <p:cNvGrpSpPr>
              <a:grpSpLocks/>
            </p:cNvGrpSpPr>
            <p:nvPr/>
          </p:nvGrpSpPr>
          <p:grpSpPr bwMode="auto">
            <a:xfrm>
              <a:off x="1630" y="1272"/>
              <a:ext cx="3876" cy="733"/>
              <a:chOff x="1630" y="1272"/>
              <a:chExt cx="3876" cy="733"/>
            </a:xfrm>
          </p:grpSpPr>
          <p:sp>
            <p:nvSpPr>
              <p:cNvPr id="54" name="Oval 10"/>
              <p:cNvSpPr>
                <a:spLocks noChangeArrowheads="1"/>
              </p:cNvSpPr>
              <p:nvPr/>
            </p:nvSpPr>
            <p:spPr bwMode="gray">
              <a:xfrm rot="-1786701">
                <a:off x="1724" y="1634"/>
                <a:ext cx="2393" cy="362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gamma/>
                      <a:tint val="0"/>
                      <a:invGamma/>
                    </a:srgbClr>
                  </a:gs>
                  <a:gs pos="50000">
                    <a:srgbClr val="B296F2"/>
                  </a:gs>
                  <a:gs pos="100000">
                    <a:srgbClr val="B296F2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5" name="Oval 11"/>
              <p:cNvSpPr>
                <a:spLocks noChangeArrowheads="1"/>
              </p:cNvSpPr>
              <p:nvPr/>
            </p:nvSpPr>
            <p:spPr bwMode="gray">
              <a:xfrm rot="19813299">
                <a:off x="1630" y="1272"/>
                <a:ext cx="3876" cy="378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alpha val="32001"/>
                    </a:srgbClr>
                  </a:gs>
                  <a:gs pos="100000">
                    <a:srgbClr val="B296F2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6" name="Oval 12"/>
              <p:cNvSpPr>
                <a:spLocks noChangeArrowheads="1"/>
              </p:cNvSpPr>
              <p:nvPr/>
            </p:nvSpPr>
            <p:spPr bwMode="gray">
              <a:xfrm rot="-1786701">
                <a:off x="1728" y="1659"/>
                <a:ext cx="2348" cy="328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gamma/>
                      <a:shade val="54118"/>
                      <a:invGamma/>
                    </a:srgbClr>
                  </a:gs>
                  <a:gs pos="50000">
                    <a:srgbClr val="B296F2"/>
                  </a:gs>
                  <a:gs pos="100000">
                    <a:srgbClr val="B296F2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7" name="Oval 13"/>
              <p:cNvSpPr>
                <a:spLocks noChangeArrowheads="1"/>
              </p:cNvSpPr>
              <p:nvPr/>
            </p:nvSpPr>
            <p:spPr bwMode="gray">
              <a:xfrm rot="-1786701">
                <a:off x="1746" y="1677"/>
                <a:ext cx="2348" cy="328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gamma/>
                      <a:shade val="63529"/>
                      <a:invGamma/>
                    </a:srgbClr>
                  </a:gs>
                  <a:gs pos="100000">
                    <a:srgbClr val="B296F2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53" name="Text Box 29"/>
            <p:cNvSpPr txBox="1">
              <a:spLocks noChangeArrowheads="1"/>
            </p:cNvSpPr>
            <p:nvPr/>
          </p:nvSpPr>
          <p:spPr bwMode="gray">
            <a:xfrm rot="19782471">
              <a:off x="1786" y="1245"/>
              <a:ext cx="389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rgbClr val="FFFFFF"/>
                  </a:solidFill>
                </a:rPr>
                <a:t>Урок совершенствования знаний, умений и навыков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8" name="Group 78"/>
          <p:cNvGrpSpPr>
            <a:grpSpLocks/>
          </p:cNvGrpSpPr>
          <p:nvPr/>
        </p:nvGrpSpPr>
        <p:grpSpPr bwMode="auto">
          <a:xfrm>
            <a:off x="233088" y="4105833"/>
            <a:ext cx="2514600" cy="2590800"/>
            <a:chOff x="960" y="2352"/>
            <a:chExt cx="1584" cy="1632"/>
          </a:xfrm>
        </p:grpSpPr>
        <p:grpSp>
          <p:nvGrpSpPr>
            <p:cNvPr id="59" name="Group 45"/>
            <p:cNvGrpSpPr>
              <a:grpSpLocks/>
            </p:cNvGrpSpPr>
            <p:nvPr/>
          </p:nvGrpSpPr>
          <p:grpSpPr bwMode="auto">
            <a:xfrm>
              <a:off x="960" y="2352"/>
              <a:ext cx="1584" cy="1632"/>
              <a:chOff x="480" y="2208"/>
              <a:chExt cx="1584" cy="1632"/>
            </a:xfrm>
          </p:grpSpPr>
          <p:sp>
            <p:nvSpPr>
              <p:cNvPr id="61" name="Oval 35"/>
              <p:cNvSpPr>
                <a:spLocks noChangeArrowheads="1"/>
              </p:cNvSpPr>
              <p:nvPr/>
            </p:nvSpPr>
            <p:spPr bwMode="gray">
              <a:xfrm>
                <a:off x="480" y="2208"/>
                <a:ext cx="1584" cy="1632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tint val="0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62" name="Oval 36"/>
              <p:cNvSpPr>
                <a:spLocks noChangeArrowheads="1"/>
              </p:cNvSpPr>
              <p:nvPr/>
            </p:nvSpPr>
            <p:spPr bwMode="gray">
              <a:xfrm>
                <a:off x="480" y="2208"/>
                <a:ext cx="1584" cy="1632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alpha val="32001"/>
                    </a:srgbClr>
                  </a:gs>
                  <a:gs pos="100000">
                    <a:srgbClr val="4CCAE8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63" name="Oval 37"/>
              <p:cNvSpPr>
                <a:spLocks noChangeArrowheads="1"/>
              </p:cNvSpPr>
              <p:nvPr/>
            </p:nvSpPr>
            <p:spPr bwMode="gray">
              <a:xfrm>
                <a:off x="583" y="2314"/>
                <a:ext cx="1378" cy="1420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54118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64" name="Oval 38"/>
              <p:cNvSpPr>
                <a:spLocks noChangeArrowheads="1"/>
              </p:cNvSpPr>
              <p:nvPr/>
            </p:nvSpPr>
            <p:spPr bwMode="gray">
              <a:xfrm>
                <a:off x="576" y="2304"/>
                <a:ext cx="1376" cy="1420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63529"/>
                      <a:invGamma/>
                    </a:srgbClr>
                  </a:gs>
                  <a:gs pos="100000">
                    <a:srgbClr val="4CCAE8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65" name="Oval 39"/>
              <p:cNvSpPr>
                <a:spLocks noChangeArrowheads="1"/>
              </p:cNvSpPr>
              <p:nvPr/>
            </p:nvSpPr>
            <p:spPr bwMode="gray">
              <a:xfrm>
                <a:off x="658" y="2386"/>
                <a:ext cx="1239" cy="127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66" name="Oval 40"/>
              <p:cNvSpPr>
                <a:spLocks noChangeArrowheads="1"/>
              </p:cNvSpPr>
              <p:nvPr/>
            </p:nvSpPr>
            <p:spPr bwMode="gray">
              <a:xfrm>
                <a:off x="678" y="2407"/>
                <a:ext cx="1200" cy="1236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7" name="Oval 41"/>
              <p:cNvSpPr>
                <a:spLocks noChangeArrowheads="1"/>
              </p:cNvSpPr>
              <p:nvPr/>
            </p:nvSpPr>
            <p:spPr bwMode="gray">
              <a:xfrm>
                <a:off x="693" y="2414"/>
                <a:ext cx="1171" cy="1204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8" name="Oval 42"/>
              <p:cNvSpPr>
                <a:spLocks noChangeArrowheads="1"/>
              </p:cNvSpPr>
              <p:nvPr/>
            </p:nvSpPr>
            <p:spPr bwMode="gray">
              <a:xfrm>
                <a:off x="706" y="2426"/>
                <a:ext cx="1114" cy="1126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9" name="Oval 43"/>
              <p:cNvSpPr>
                <a:spLocks noChangeArrowheads="1"/>
              </p:cNvSpPr>
              <p:nvPr/>
            </p:nvSpPr>
            <p:spPr bwMode="gray">
              <a:xfrm>
                <a:off x="770" y="2458"/>
                <a:ext cx="991" cy="914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60" name="Text Box 44"/>
            <p:cNvSpPr txBox="1">
              <a:spLocks noChangeArrowheads="1"/>
            </p:cNvSpPr>
            <p:nvPr/>
          </p:nvSpPr>
          <p:spPr bwMode="gray">
            <a:xfrm>
              <a:off x="1329" y="2821"/>
              <a:ext cx="91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3200" b="1" dirty="0">
                  <a:solidFill>
                    <a:srgbClr val="000000"/>
                  </a:solidFill>
                </a:rPr>
                <a:t>Типы уроков</a:t>
              </a:r>
              <a:endParaRPr lang="en-US" sz="32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0" name="Group 57"/>
          <p:cNvGrpSpPr>
            <a:grpSpLocks/>
          </p:cNvGrpSpPr>
          <p:nvPr/>
        </p:nvGrpSpPr>
        <p:grpSpPr bwMode="auto">
          <a:xfrm rot="1287997">
            <a:off x="2530647" y="3578206"/>
            <a:ext cx="6134101" cy="1417638"/>
            <a:chOff x="1057" y="683"/>
            <a:chExt cx="3864" cy="893"/>
          </a:xfrm>
        </p:grpSpPr>
        <p:grpSp>
          <p:nvGrpSpPr>
            <p:cNvPr id="71" name="Group 58"/>
            <p:cNvGrpSpPr>
              <a:grpSpLocks/>
            </p:cNvGrpSpPr>
            <p:nvPr/>
          </p:nvGrpSpPr>
          <p:grpSpPr bwMode="auto">
            <a:xfrm>
              <a:off x="1057" y="683"/>
              <a:ext cx="3864" cy="893"/>
              <a:chOff x="1052" y="683"/>
              <a:chExt cx="3864" cy="893"/>
            </a:xfrm>
          </p:grpSpPr>
          <p:sp>
            <p:nvSpPr>
              <p:cNvPr id="73" name="Oval 59"/>
              <p:cNvSpPr>
                <a:spLocks noChangeArrowheads="1"/>
              </p:cNvSpPr>
              <p:nvPr/>
            </p:nvSpPr>
            <p:spPr bwMode="gray">
              <a:xfrm rot="-2492218">
                <a:off x="1243" y="1200"/>
                <a:ext cx="2297" cy="362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tint val="0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4" name="Oval 60"/>
              <p:cNvSpPr>
                <a:spLocks noChangeArrowheads="1"/>
              </p:cNvSpPr>
              <p:nvPr/>
            </p:nvSpPr>
            <p:spPr bwMode="gray">
              <a:xfrm rot="19107782">
                <a:off x="1052" y="683"/>
                <a:ext cx="3864" cy="37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alpha val="32001"/>
                    </a:srgbClr>
                  </a:gs>
                  <a:gs pos="100000">
                    <a:srgbClr val="4CCAE8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5" name="Oval 61"/>
              <p:cNvSpPr>
                <a:spLocks noChangeArrowheads="1"/>
              </p:cNvSpPr>
              <p:nvPr/>
            </p:nvSpPr>
            <p:spPr bwMode="gray">
              <a:xfrm rot="-2492218">
                <a:off x="1248" y="1248"/>
                <a:ext cx="2254" cy="32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54118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6" name="Oval 62"/>
              <p:cNvSpPr>
                <a:spLocks noChangeArrowheads="1"/>
              </p:cNvSpPr>
              <p:nvPr/>
            </p:nvSpPr>
            <p:spPr bwMode="gray">
              <a:xfrm rot="-2492218">
                <a:off x="1248" y="1248"/>
                <a:ext cx="2254" cy="32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63529"/>
                      <a:invGamma/>
                    </a:srgbClr>
                  </a:gs>
                  <a:gs pos="100000">
                    <a:srgbClr val="4CCAE8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72" name="Text Box 63"/>
            <p:cNvSpPr txBox="1">
              <a:spLocks noChangeArrowheads="1"/>
            </p:cNvSpPr>
            <p:nvPr/>
          </p:nvSpPr>
          <p:spPr bwMode="gray">
            <a:xfrm rot="19178242">
              <a:off x="1446" y="921"/>
              <a:ext cx="271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rgbClr val="FFFFFF"/>
                  </a:solidFill>
                </a:rPr>
                <a:t>Урок обобщения и систематизации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7" name="Group 64"/>
          <p:cNvGrpSpPr>
            <a:grpSpLocks/>
          </p:cNvGrpSpPr>
          <p:nvPr/>
        </p:nvGrpSpPr>
        <p:grpSpPr bwMode="auto">
          <a:xfrm rot="1056077">
            <a:off x="2709575" y="4674473"/>
            <a:ext cx="6296025" cy="1200150"/>
            <a:chOff x="1624" y="1249"/>
            <a:chExt cx="3966" cy="756"/>
          </a:xfrm>
        </p:grpSpPr>
        <p:grpSp>
          <p:nvGrpSpPr>
            <p:cNvPr id="103" name="Group 65"/>
            <p:cNvGrpSpPr>
              <a:grpSpLocks/>
            </p:cNvGrpSpPr>
            <p:nvPr/>
          </p:nvGrpSpPr>
          <p:grpSpPr bwMode="auto">
            <a:xfrm>
              <a:off x="1624" y="1249"/>
              <a:ext cx="3966" cy="756"/>
              <a:chOff x="1624" y="1249"/>
              <a:chExt cx="3966" cy="756"/>
            </a:xfrm>
          </p:grpSpPr>
          <p:sp>
            <p:nvSpPr>
              <p:cNvPr id="105" name="Oval 66"/>
              <p:cNvSpPr>
                <a:spLocks noChangeArrowheads="1"/>
              </p:cNvSpPr>
              <p:nvPr/>
            </p:nvSpPr>
            <p:spPr bwMode="gray">
              <a:xfrm rot="-1786701">
                <a:off x="1724" y="1634"/>
                <a:ext cx="2393" cy="362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gamma/>
                      <a:tint val="0"/>
                      <a:invGamma/>
                    </a:srgbClr>
                  </a:gs>
                  <a:gs pos="50000">
                    <a:srgbClr val="B296F2"/>
                  </a:gs>
                  <a:gs pos="100000">
                    <a:srgbClr val="B296F2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6" name="Oval 67"/>
              <p:cNvSpPr>
                <a:spLocks noChangeArrowheads="1"/>
              </p:cNvSpPr>
              <p:nvPr/>
            </p:nvSpPr>
            <p:spPr bwMode="gray">
              <a:xfrm rot="19813299">
                <a:off x="1624" y="1249"/>
                <a:ext cx="3966" cy="378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alpha val="32001"/>
                    </a:srgbClr>
                  </a:gs>
                  <a:gs pos="100000">
                    <a:srgbClr val="B296F2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7" name="Oval 68"/>
              <p:cNvSpPr>
                <a:spLocks noChangeArrowheads="1"/>
              </p:cNvSpPr>
              <p:nvPr/>
            </p:nvSpPr>
            <p:spPr bwMode="gray">
              <a:xfrm rot="-1786701">
                <a:off x="1728" y="1659"/>
                <a:ext cx="2348" cy="328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gamma/>
                      <a:shade val="54118"/>
                      <a:invGamma/>
                    </a:srgbClr>
                  </a:gs>
                  <a:gs pos="50000">
                    <a:srgbClr val="B296F2"/>
                  </a:gs>
                  <a:gs pos="100000">
                    <a:srgbClr val="B296F2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8" name="Oval 69"/>
              <p:cNvSpPr>
                <a:spLocks noChangeArrowheads="1"/>
              </p:cNvSpPr>
              <p:nvPr/>
            </p:nvSpPr>
            <p:spPr bwMode="gray">
              <a:xfrm rot="-1786701">
                <a:off x="1746" y="1677"/>
                <a:ext cx="2348" cy="328"/>
              </a:xfrm>
              <a:prstGeom prst="ellipse">
                <a:avLst/>
              </a:prstGeom>
              <a:gradFill rotWithShape="1">
                <a:gsLst>
                  <a:gs pos="0">
                    <a:srgbClr val="B296F2">
                      <a:gamma/>
                      <a:shade val="63529"/>
                      <a:invGamma/>
                    </a:srgbClr>
                  </a:gs>
                  <a:gs pos="100000">
                    <a:srgbClr val="B296F2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104" name="Text Box 70"/>
            <p:cNvSpPr txBox="1">
              <a:spLocks noChangeArrowheads="1"/>
            </p:cNvSpPr>
            <p:nvPr/>
          </p:nvSpPr>
          <p:spPr bwMode="gray">
            <a:xfrm rot="19782471">
              <a:off x="1809" y="1293"/>
              <a:ext cx="369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rgbClr val="FFFFFF"/>
                  </a:solidFill>
                </a:rPr>
                <a:t>Урок контрольного </a:t>
              </a:r>
              <a:r>
                <a:rPr lang="ru-RU" sz="2000" dirty="0" smtClean="0">
                  <a:solidFill>
                    <a:srgbClr val="FFFFFF"/>
                  </a:solidFill>
                </a:rPr>
                <a:t>учета </a:t>
              </a:r>
              <a:r>
                <a:rPr lang="ru-RU" sz="2000" dirty="0">
                  <a:solidFill>
                    <a:srgbClr val="FFFFFF"/>
                  </a:solidFill>
                </a:rPr>
                <a:t>знаний, умений и навыков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9" name="Group 71"/>
          <p:cNvGrpSpPr>
            <a:grpSpLocks/>
          </p:cNvGrpSpPr>
          <p:nvPr/>
        </p:nvGrpSpPr>
        <p:grpSpPr bwMode="auto">
          <a:xfrm rot="2457309">
            <a:off x="2418979" y="5903740"/>
            <a:ext cx="6054726" cy="1392238"/>
            <a:chOff x="1063" y="699"/>
            <a:chExt cx="3814" cy="877"/>
          </a:xfrm>
        </p:grpSpPr>
        <p:grpSp>
          <p:nvGrpSpPr>
            <p:cNvPr id="110" name="Group 72"/>
            <p:cNvGrpSpPr>
              <a:grpSpLocks/>
            </p:cNvGrpSpPr>
            <p:nvPr/>
          </p:nvGrpSpPr>
          <p:grpSpPr bwMode="auto">
            <a:xfrm>
              <a:off x="1063" y="699"/>
              <a:ext cx="3814" cy="877"/>
              <a:chOff x="1058" y="699"/>
              <a:chExt cx="3814" cy="877"/>
            </a:xfrm>
          </p:grpSpPr>
          <p:sp>
            <p:nvSpPr>
              <p:cNvPr id="112" name="Oval 73"/>
              <p:cNvSpPr>
                <a:spLocks noChangeArrowheads="1"/>
              </p:cNvSpPr>
              <p:nvPr/>
            </p:nvSpPr>
            <p:spPr bwMode="gray">
              <a:xfrm rot="-2492218">
                <a:off x="1243" y="1200"/>
                <a:ext cx="2297" cy="362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tint val="0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13" name="Oval 74"/>
              <p:cNvSpPr>
                <a:spLocks noChangeArrowheads="1"/>
              </p:cNvSpPr>
              <p:nvPr/>
            </p:nvSpPr>
            <p:spPr bwMode="gray">
              <a:xfrm rot="19107782">
                <a:off x="1058" y="699"/>
                <a:ext cx="3814" cy="37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alpha val="32001"/>
                    </a:srgbClr>
                  </a:gs>
                  <a:gs pos="100000">
                    <a:srgbClr val="4CCAE8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14" name="Oval 75"/>
              <p:cNvSpPr>
                <a:spLocks noChangeArrowheads="1"/>
              </p:cNvSpPr>
              <p:nvPr/>
            </p:nvSpPr>
            <p:spPr bwMode="gray">
              <a:xfrm rot="-2492218">
                <a:off x="1248" y="1248"/>
                <a:ext cx="2254" cy="32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54118"/>
                      <a:invGamma/>
                    </a:srgbClr>
                  </a:gs>
                  <a:gs pos="50000">
                    <a:srgbClr val="4CCAE8"/>
                  </a:gs>
                  <a:gs pos="100000">
                    <a:srgbClr val="4CCAE8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15" name="Oval 76"/>
              <p:cNvSpPr>
                <a:spLocks noChangeArrowheads="1"/>
              </p:cNvSpPr>
              <p:nvPr/>
            </p:nvSpPr>
            <p:spPr bwMode="gray">
              <a:xfrm rot="-2492218">
                <a:off x="1248" y="1248"/>
                <a:ext cx="2254" cy="328"/>
              </a:xfrm>
              <a:prstGeom prst="ellipse">
                <a:avLst/>
              </a:prstGeom>
              <a:gradFill rotWithShape="1">
                <a:gsLst>
                  <a:gs pos="0">
                    <a:srgbClr val="4CCAE8">
                      <a:gamma/>
                      <a:shade val="63529"/>
                      <a:invGamma/>
                    </a:srgbClr>
                  </a:gs>
                  <a:gs pos="100000">
                    <a:srgbClr val="4CCAE8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111" name="Text Box 77"/>
            <p:cNvSpPr txBox="1">
              <a:spLocks noChangeArrowheads="1"/>
            </p:cNvSpPr>
            <p:nvPr/>
          </p:nvSpPr>
          <p:spPr bwMode="gray">
            <a:xfrm rot="19178242">
              <a:off x="1575" y="1131"/>
              <a:ext cx="196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000" dirty="0">
                  <a:solidFill>
                    <a:srgbClr val="FFFFFF"/>
                  </a:solidFill>
                </a:rPr>
                <a:t>Комбинированные уроки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изучения нового материала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773866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- лекция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- беседа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с использованием учебного кинофильма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теоретических или практических самостоятельных </a:t>
            </a:r>
            <a:r>
              <a:rPr lang="ru-RU" sz="2800" b="1" dirty="0" smtClean="0">
                <a:latin typeface="Comic Sans MS" panose="030F0702030302020204" pitchFamily="66" charset="0"/>
              </a:rPr>
              <a:t>работ (</a:t>
            </a:r>
            <a:r>
              <a:rPr lang="ru-RU" sz="2800" b="1" dirty="0">
                <a:latin typeface="Comic Sans MS" panose="030F0702030302020204" pitchFamily="66" charset="0"/>
              </a:rPr>
              <a:t>исследовательского типа)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</a:t>
            </a:r>
            <a:r>
              <a:rPr lang="ru-RU" sz="2800" b="1" dirty="0" smtClean="0">
                <a:latin typeface="Comic Sans MS" panose="030F0702030302020204" pitchFamily="66" charset="0"/>
              </a:rPr>
              <a:t>смешанный (</a:t>
            </a:r>
            <a:r>
              <a:rPr lang="ru-RU" sz="2800" b="1" dirty="0">
                <a:latin typeface="Comic Sans MS" panose="030F0702030302020204" pitchFamily="66" charset="0"/>
              </a:rPr>
              <a:t>сочетание различных видов урока на одном уроке)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664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совершенствования знаний, умений и навыков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самостоятельных работ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- лабораторная работа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практических работ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Урок - экскурсия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Семинар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2454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Autofit/>
          </a:bodyPr>
          <a:lstStyle/>
          <a:p>
            <a:r>
              <a:rPr lang="ru-RU" sz="360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контрольного учета и оценки знаний, умений и навыков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Устная форма </a:t>
            </a:r>
            <a:r>
              <a:rPr lang="ru-RU" sz="2800" b="1" dirty="0" smtClean="0">
                <a:latin typeface="Comic Sans MS" panose="030F0702030302020204" pitchFamily="66" charset="0"/>
              </a:rPr>
              <a:t>проверки (</a:t>
            </a:r>
            <a:r>
              <a:rPr lang="ru-RU" sz="2800" b="1" dirty="0">
                <a:latin typeface="Comic Sans MS" panose="030F0702030302020204" pitchFamily="66" charset="0"/>
              </a:rPr>
              <a:t>фронтальный, индивидуальный и групповой опрос)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письменная проверка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зачет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зачетные практические и лабораторные работы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контрольная </a:t>
            </a:r>
            <a:r>
              <a:rPr lang="ru-RU" sz="2800" b="1" dirty="0" smtClean="0">
                <a:latin typeface="Comic Sans MS" panose="030F0702030302020204" pitchFamily="66" charset="0"/>
              </a:rPr>
              <a:t>(самостоятельная</a:t>
            </a:r>
            <a:r>
              <a:rPr lang="ru-RU" sz="2800" b="1" dirty="0">
                <a:latin typeface="Comic Sans MS" panose="030F0702030302020204" pitchFamily="66" charset="0"/>
              </a:rPr>
              <a:t>) работа</a:t>
            </a:r>
          </a:p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•	смешанный </a:t>
            </a:r>
            <a:r>
              <a:rPr lang="ru-RU" sz="2800" b="1" dirty="0" smtClean="0">
                <a:latin typeface="Comic Sans MS" panose="030F0702030302020204" pitchFamily="66" charset="0"/>
              </a:rPr>
              <a:t>урок (сочетание </a:t>
            </a:r>
            <a:r>
              <a:rPr lang="ru-RU" sz="2800" b="1" dirty="0">
                <a:latin typeface="Comic Sans MS" panose="030F0702030302020204" pitchFamily="66" charset="0"/>
              </a:rPr>
              <a:t>трех первых видов)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828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551" y="362309"/>
            <a:ext cx="8204799" cy="1915064"/>
          </a:xfrm>
        </p:spPr>
        <p:txBody>
          <a:bodyPr>
            <a:normAutofit fontScale="90000"/>
          </a:bodyPr>
          <a:lstStyle/>
          <a:p>
            <a:r>
              <a:rPr lang="ru-RU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обобщения </a:t>
            </a:r>
            <a: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и </a:t>
            </a:r>
            <a:b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систематизации</a:t>
            </a:r>
            <a:b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ru-RU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                             </a:t>
            </a:r>
            <a: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 Комбинированные</a:t>
            </a:r>
            <a:b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ru-RU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                                              </a:t>
            </a:r>
            <a:r>
              <a:rPr lang="ru-RU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    уроки</a:t>
            </a:r>
            <a:r>
              <a:rPr lang="ru-RU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/>
            </a:r>
            <a:br>
              <a:rPr lang="ru-RU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ru-RU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   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759789"/>
            <a:ext cx="3643313" cy="4417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Сюда входят основные виды всех пяти типов уроков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5825" y="2277372"/>
            <a:ext cx="3665148" cy="3899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На них решаются несколько дидактических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3785723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Типы и формы интегрированных уроков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4715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Comic Sans MS" panose="030F0702030302020204" pitchFamily="66" charset="0"/>
              </a:rPr>
              <a:t>Интегрированное обучение подразумевает и проведение бинарных уроков и уроков с широким использованием </a:t>
            </a:r>
            <a:r>
              <a:rPr lang="ru-RU" sz="2800" b="1" dirty="0" err="1">
                <a:latin typeface="Comic Sans MS" panose="030F0702030302020204" pitchFamily="66" charset="0"/>
              </a:rPr>
              <a:t>межпредметных</a:t>
            </a:r>
            <a:r>
              <a:rPr lang="ru-RU" sz="2800" b="1" dirty="0">
                <a:latin typeface="Comic Sans MS" panose="030F0702030302020204" pitchFamily="66" charset="0"/>
              </a:rPr>
              <a:t> связей.</a:t>
            </a:r>
          </a:p>
        </p:txBody>
      </p:sp>
    </p:spTree>
    <p:extLst>
      <p:ext uri="{BB962C8B-B14F-4D97-AF65-F5344CB8AC3E}">
        <p14:creationId xmlns:p14="http://schemas.microsoft.com/office/powerpoint/2010/main" val="3400433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902" y="215660"/>
            <a:ext cx="8352639" cy="79363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</a:t>
            </a:r>
            <a:r>
              <a:rPr lang="ru-RU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формирования новых знаний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6430" y="931653"/>
            <a:ext cx="4161752" cy="2078966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Структура урока </a:t>
            </a:r>
            <a:r>
              <a:rPr lang="ru-RU" b="0" dirty="0">
                <a:latin typeface="Comic Sans MS" panose="030F0702030302020204" pitchFamily="66" charset="0"/>
              </a:rPr>
              <a:t>сочетает этапы: организационный, постановки цели, актуализации знаний, введения знаний, обобщения первичного закрепления и систематизации знаний, подведения итогов обучения, определения домашнего задания и инструктажа по его выполнению.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6430" y="3079630"/>
            <a:ext cx="4161752" cy="33211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урок-лекция;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урок-путешествие;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урок-экспедиция;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урок-исследование;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урок-инсценировка;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учебная конференция;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урок-экскурсия;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мультимедиа- урок;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проблемный урок.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931654"/>
            <a:ext cx="4059919" cy="1207698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Цель урока </a:t>
            </a:r>
            <a:r>
              <a:rPr lang="ru-RU" b="0" dirty="0">
                <a:latin typeface="Comic Sans MS" panose="030F0702030302020204" pitchFamily="66" charset="0"/>
              </a:rPr>
              <a:t>формирования знаний - организация работы по усвоению ими понятий, научных фактов, предусмотренных учебной программой.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139352"/>
            <a:ext cx="4212925" cy="44339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Задачи: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образовательные:</a:t>
            </a:r>
            <a:r>
              <a:rPr lang="ru-RU" dirty="0">
                <a:latin typeface="Comic Sans MS" panose="030F0702030302020204" pitchFamily="66" charset="0"/>
              </a:rPr>
              <a:t> познакомить; дать представление; научить чтению и анализу карт, схем; активизировать познавательную активность; раскрыть типичные черты </a:t>
            </a:r>
            <a:r>
              <a:rPr lang="ru-RU" dirty="0" err="1">
                <a:latin typeface="Comic Sans MS" panose="030F0702030302020204" pitchFamily="66" charset="0"/>
              </a:rPr>
              <a:t>и.т.д</a:t>
            </a:r>
            <a:r>
              <a:rPr lang="ru-RU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воспитательные:</a:t>
            </a:r>
            <a:r>
              <a:rPr lang="ru-RU" dirty="0">
                <a:latin typeface="Comic Sans MS" panose="030F0702030302020204" pitchFamily="66" charset="0"/>
              </a:rPr>
              <a:t> воспитание чувства любви к Родине; гордости за свой край; формирование экологической культуры; эстетическое воспитание и т.д.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	</a:t>
            </a:r>
            <a:r>
              <a:rPr lang="ru-RU" b="1" dirty="0">
                <a:solidFill>
                  <a:srgbClr val="0000FF"/>
                </a:solidFill>
                <a:latin typeface="Comic Sans MS" panose="030F0702030302020204" pitchFamily="66" charset="0"/>
              </a:rPr>
              <a:t>развивающие:</a:t>
            </a:r>
            <a:r>
              <a:rPr lang="ru-RU" dirty="0">
                <a:latin typeface="Comic Sans MS" panose="030F0702030302020204" pitchFamily="66" charset="0"/>
              </a:rPr>
              <a:t> продолжить развитие умения анализировать, сопоставлять, сравнивать, выделять главное, устанавливать причинно-следственные связи; приводить примеры, формировать умения работы с литературой, картами, таблицами, схемами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34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034" y="224288"/>
            <a:ext cx="8309507" cy="62110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Урок </a:t>
            </a:r>
            <a:r>
              <a:rPr lang="ru-RU" dirty="0">
                <a:ln w="0"/>
                <a:solidFill>
                  <a:srgbClr val="9900FF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обучения умениям и навыкам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9176" y="690114"/>
            <a:ext cx="4309973" cy="332979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Comic Sans MS" panose="030F0702030302020204" pitchFamily="66" charset="0"/>
              </a:rPr>
              <a:t>Структура </a:t>
            </a:r>
            <a:r>
              <a:rPr lang="ru-RU" dirty="0">
                <a:latin typeface="Comic Sans MS" panose="030F0702030302020204" pitchFamily="66" charset="0"/>
              </a:rPr>
              <a:t>урока </a:t>
            </a:r>
            <a:r>
              <a:rPr lang="ru-RU" b="0" dirty="0">
                <a:latin typeface="Comic Sans MS" panose="030F0702030302020204" pitchFamily="66" charset="0"/>
              </a:rPr>
              <a:t>включает этапы: организационный, постановки цели, проверки домашнего задания и актуализации знаний, выполнение задач стандартного типа, затем реконструктивно-вариативного типа, творческого типа, контроля </a:t>
            </a:r>
            <a:r>
              <a:rPr lang="ru-RU" b="0" dirty="0" err="1">
                <a:latin typeface="Comic Sans MS" panose="030F0702030302020204" pitchFamily="66" charset="0"/>
              </a:rPr>
              <a:t>сформированности</a:t>
            </a:r>
            <a:r>
              <a:rPr lang="ru-RU" b="0" dirty="0">
                <a:latin typeface="Comic Sans MS" panose="030F0702030302020204" pitchFamily="66" charset="0"/>
              </a:rPr>
              <a:t> умений и навыков, определения домашнего задания.</a:t>
            </a:r>
          </a:p>
          <a:p>
            <a:r>
              <a:rPr lang="ru-RU" b="0" dirty="0">
                <a:latin typeface="Comic Sans MS" panose="030F0702030302020204" pitchFamily="66" charset="0"/>
              </a:rPr>
              <a:t>Сначала ученики занимаются воспроизводящей деятельностью. Затем выполняют задания, требующие владения обобщенными умениями и элементами переноса знаний и способов деятельности в новые ситуации. На этом этапе применяется дифференцированно-групповая форма обучения. Далее - выполнение творческих задач, а в конце урока - творческая деятельность</a:t>
            </a:r>
            <a:r>
              <a:rPr lang="ru-RU" b="0" dirty="0" smtClean="0">
                <a:latin typeface="Comic Sans MS" panose="030F0702030302020204" pitchFamily="66" charset="0"/>
              </a:rPr>
              <a:t>.</a:t>
            </a:r>
            <a:endParaRPr lang="ru-RU" b="0" dirty="0">
              <a:latin typeface="Comic Sans MS" panose="030F0702030302020204" pitchFamily="66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9177" y="4019909"/>
            <a:ext cx="4179005" cy="2536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Урок </a:t>
            </a:r>
            <a:r>
              <a:rPr lang="ru-RU" dirty="0">
                <a:latin typeface="Comic Sans MS" panose="030F0702030302020204" pitchFamily="66" charset="0"/>
              </a:rPr>
              <a:t>обучения умениям и навыкам предусматривает формы: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урок-практикум</a:t>
            </a:r>
            <a:r>
              <a:rPr lang="ru-RU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урок-сочинение</a:t>
            </a:r>
            <a:r>
              <a:rPr lang="ru-RU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урок-диалог</a:t>
            </a:r>
            <a:r>
              <a:rPr lang="ru-RU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урок </a:t>
            </a:r>
            <a:r>
              <a:rPr lang="ru-RU" dirty="0">
                <a:latin typeface="Comic Sans MS" panose="030F0702030302020204" pitchFamily="66" charset="0"/>
              </a:rPr>
              <a:t>- деловая или ролевая игра;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комбинированный </a:t>
            </a:r>
            <a:r>
              <a:rPr lang="ru-RU" dirty="0">
                <a:latin typeface="Comic Sans MS" panose="030F0702030302020204" pitchFamily="66" charset="0"/>
              </a:rPr>
              <a:t>урок;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путешествие</a:t>
            </a:r>
            <a:r>
              <a:rPr lang="ru-RU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 экспедиция </a:t>
            </a:r>
            <a:r>
              <a:rPr lang="ru-RU" dirty="0">
                <a:latin typeface="Comic Sans MS" panose="030F0702030302020204" pitchFamily="66" charset="0"/>
              </a:rPr>
              <a:t>и т.д.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91177" y="845390"/>
            <a:ext cx="3950898" cy="1164565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Comic Sans MS" panose="030F0702030302020204" pitchFamily="66" charset="0"/>
              </a:rPr>
              <a:t>Цель </a:t>
            </a:r>
            <a:r>
              <a:rPr lang="ru-RU" b="0" dirty="0">
                <a:latin typeface="Comic Sans MS" panose="030F0702030302020204" pitchFamily="66" charset="0"/>
              </a:rPr>
              <a:t>данного типа урока - выработать у учащихся определенные умения и навыки, предусмотренные учебной программой.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49" y="2009955"/>
            <a:ext cx="4212926" cy="45461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Задачи: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b="1" dirty="0">
                <a:solidFill>
                  <a:srgbClr val="0000FF"/>
                </a:solidFill>
              </a:rPr>
              <a:t>образовательные:</a:t>
            </a:r>
            <a:r>
              <a:rPr lang="ru-RU" dirty="0"/>
              <a:t> познакомить; дать представление; выработать умение; научить владению приемами :; углубить знание о: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b="1" dirty="0">
                <a:solidFill>
                  <a:srgbClr val="0000FF"/>
                </a:solidFill>
              </a:rPr>
              <a:t>воспитательные:</a:t>
            </a:r>
            <a:r>
              <a:rPr lang="ru-RU" dirty="0"/>
              <a:t> показать роль:; вовлечь в активную практическую деятельность; способствовать воспитанию </a:t>
            </a:r>
            <a:r>
              <a:rPr lang="ru-RU" dirty="0" err="1"/>
              <a:t>природо</a:t>
            </a:r>
            <a:r>
              <a:rPr lang="ru-RU" dirty="0"/>
              <a:t>- и </a:t>
            </a:r>
            <a:r>
              <a:rPr lang="ru-RU" dirty="0" err="1"/>
              <a:t>культуроохранного</a:t>
            </a:r>
            <a:r>
              <a:rPr lang="ru-RU" dirty="0"/>
              <a:t>, экологического сознания; создавать объективную основу для воспитания и любви к родному краю; совершенствовать навыки общения.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b="1" dirty="0">
                <a:solidFill>
                  <a:srgbClr val="0000FF"/>
                </a:solidFill>
              </a:rPr>
              <a:t>развивающие:</a:t>
            </a:r>
            <a:r>
              <a:rPr lang="ru-RU" dirty="0"/>
              <a:t> научить работать с дополнительной литературой и другими источниками информации; готовить доклады; выступать перед аудиторией, формирование критического мышления; умения анализировать, выделять главное, обобщать и делать выводы.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31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898</Words>
  <Application>Microsoft Office PowerPoint</Application>
  <PresentationFormat>Экран (4:3)</PresentationFormat>
  <Paragraphs>127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Comic Sans MS</vt:lpstr>
      <vt:lpstr>Тема Office</vt:lpstr>
      <vt:lpstr>«Типы уроков»</vt:lpstr>
      <vt:lpstr>Типы уроков</vt:lpstr>
      <vt:lpstr>Урок изучения нового материала</vt:lpstr>
      <vt:lpstr>Урок совершенствования знаний, умений и навыков</vt:lpstr>
      <vt:lpstr>Урок контрольного учета и оценки знаний, умений и навыков</vt:lpstr>
      <vt:lpstr>Урок обобщения и  систематизации                               Комбинированные                                                   уроки         </vt:lpstr>
      <vt:lpstr>Типы и формы интегрированных уроков</vt:lpstr>
      <vt:lpstr>Урок формирования новых знаний</vt:lpstr>
      <vt:lpstr>Урок обучения умениям и навыкам</vt:lpstr>
      <vt:lpstr>Применение знаний на практике</vt:lpstr>
      <vt:lpstr>Урок повторения,  систематизации и обобщения знаний, закрепления умений</vt:lpstr>
      <vt:lpstr>Урок контроля и проверки знаний и умений</vt:lpstr>
      <vt:lpstr>  Урок устного         Урок письменного  контроля знаний     контроля знаний</vt:lpstr>
      <vt:lpstr>Комбинированный урок</vt:lpstr>
      <vt:lpstr>Итак, эффективность интегрированного обучения зависит от правильного, педагогически обоснованного выбора форм организации обучения, который обеспечивается глубоким и всесторонним анализом образовательных, развивающих, воспитательных возможностей каждой из них.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UserV</cp:lastModifiedBy>
  <cp:revision>24</cp:revision>
  <dcterms:created xsi:type="dcterms:W3CDTF">2014-11-21T11:00:06Z</dcterms:created>
  <dcterms:modified xsi:type="dcterms:W3CDTF">2017-10-31T20:30:30Z</dcterms:modified>
</cp:coreProperties>
</file>