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3399FF"/>
    <a:srgbClr val="CC0099"/>
    <a:srgbClr val="FF0066"/>
    <a:srgbClr val="0066FF"/>
    <a:srgbClr val="660066"/>
    <a:srgbClr val="00FF00"/>
    <a:srgbClr val="760851"/>
    <a:srgbClr val="792905"/>
    <a:srgbClr val="0A0F7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Словарные слова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61B15-5709-4482-BC45-39ED5B038F4D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BA799-3442-4DD0-92B1-F024E15B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Словарные слова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14740-3A8A-4EFF-82B5-E892F8E5340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80B6E-8155-4853-AE7C-D7613FDB3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 advClick="0" advTm="10000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A4B277-6B1D-4BE2-B935-A6BEE5AF4CA6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E61C6BA-562D-4447-91B5-98EC50CE8F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 advClick="0" advTm="10000">
    <p:checker dir="vert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Documents%20and%20Settings\Loner\&#1056;&#1072;&#1073;&#1086;&#1095;&#1080;&#1081;%20&#1089;&#1090;&#1086;&#1083;\02-dzheims_last_-_odinokii_pastuh.mp3" TargetMode="Externa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147218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Новопокровской ОШ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Зекиряева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Ленмара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Нуриевна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285992"/>
            <a:ext cx="6400800" cy="342902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9900"/>
                </a:solidFill>
              </a:rPr>
              <a:t>ПРОБЛЕМА,</a:t>
            </a:r>
            <a:br>
              <a:rPr lang="ru-RU" sz="2800" b="1" dirty="0" smtClean="0">
                <a:solidFill>
                  <a:srgbClr val="FF9900"/>
                </a:solidFill>
              </a:rPr>
            </a:br>
            <a:r>
              <a:rPr lang="ru-RU" sz="2800" b="1" dirty="0" smtClean="0">
                <a:solidFill>
                  <a:srgbClr val="FF9900"/>
                </a:solidFill>
              </a:rPr>
              <a:t>НАД КОТОРОЙ РАБОТАЮ</a:t>
            </a:r>
          </a:p>
          <a:p>
            <a:r>
              <a:rPr lang="ru-RU" sz="2800" b="1" dirty="0" smtClean="0">
                <a:solidFill>
                  <a:srgbClr val="660066"/>
                </a:solidFill>
              </a:rPr>
              <a:t>Игра </a:t>
            </a:r>
          </a:p>
          <a:p>
            <a:r>
              <a:rPr lang="ru-RU" sz="2800" b="1" dirty="0" smtClean="0">
                <a:solidFill>
                  <a:srgbClr val="660066"/>
                </a:solidFill>
              </a:rPr>
              <a:t>как средство активизации познавательной деятельности младших  школьников</a:t>
            </a:r>
            <a:r>
              <a:rPr lang="ru-RU" b="1" dirty="0" smtClean="0">
                <a:solidFill>
                  <a:srgbClr val="660066"/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4" name="02-dzheims_last_-_odinokii_pastuh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8358214" y="6357958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7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FF"/>
                </a:solidFill>
              </a:rPr>
              <a:t>Методика организация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/>
              <a:t> 1.   Выбор игры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/>
              <a:t> 2.   Предложение игры детям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/>
              <a:t> 3.   Оборудование и оснащение игровой площади, ее архитектура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ru-RU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/>
              <a:t> 4.   Разбивка на команды, группы, распределение ролей в игре</a:t>
            </a:r>
          </a:p>
          <a:p>
            <a:pPr marL="609600" indent="-609600">
              <a:lnSpc>
                <a:spcPct val="90000"/>
              </a:lnSpc>
              <a:buNone/>
            </a:pPr>
            <a:endParaRPr lang="ru-RU" b="1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/>
              <a:t> 5.    Развитие игровой ситуации</a:t>
            </a:r>
            <a:endParaRPr lang="ru-RU" dirty="0"/>
          </a:p>
        </p:txBody>
      </p:sp>
    </p:spTree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66FF"/>
                </a:solidFill>
              </a:rPr>
              <a:t>Словарные слова</a:t>
            </a:r>
            <a:endParaRPr lang="ru-RU" dirty="0">
              <a:solidFill>
                <a:srgbClr val="0066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82868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r>
              <a:rPr lang="uk-UA" sz="32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Первое</a:t>
            </a:r>
            <a:r>
              <a:rPr lang="uk-UA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слово:</a:t>
            </a:r>
            <a:r>
              <a:rPr lang="uk-UA" sz="3200" dirty="0" smtClean="0">
                <a:solidFill>
                  <a:srgbClr val="CC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200" b="1" dirty="0" smtClean="0">
                <a:solidFill>
                  <a:srgbClr val="CC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3,1,11,6,12,13,1.</a:t>
            </a:r>
            <a:endParaRPr lang="ru-RU" sz="3200" dirty="0" smtClean="0">
              <a:solidFill>
                <a:srgbClr val="CC0099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r>
              <a:rPr lang="uk-UA" sz="32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Второе</a:t>
            </a:r>
            <a:r>
              <a:rPr lang="uk-UA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слово: </a:t>
            </a:r>
            <a:r>
              <a:rPr lang="uk-UA" sz="3200" b="1" dirty="0" smtClean="0">
                <a:solidFill>
                  <a:srgbClr val="CC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3,1,5,13,4,7,10,9,8.</a:t>
            </a:r>
            <a:endParaRPr lang="ru-RU" sz="3200" dirty="0" smtClean="0">
              <a:solidFill>
                <a:srgbClr val="CC0099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r>
              <a:rPr lang="uk-UA" sz="3200" b="1" dirty="0" smtClean="0">
                <a:solidFill>
                  <a:srgbClr val="CC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1   2   3   4   5   6   7   8   9   10   11   12 13</a:t>
            </a:r>
            <a:endParaRPr lang="ru-RU" sz="3200" dirty="0" smtClean="0">
              <a:solidFill>
                <a:srgbClr val="CC0099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r>
              <a:rPr lang="uk-UA" sz="3200" b="1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 Г  К  О  Р  У  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</a:t>
            </a:r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Ь   Л   Е    П   С    Т</a:t>
            </a:r>
            <a:endParaRPr lang="en-US" sz="3200" b="1" dirty="0" smtClean="0">
              <a:solidFill>
                <a:srgbClr val="FF0066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endParaRPr lang="ru-RU" sz="3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98888" algn="l"/>
              </a:tabLst>
            </a:pP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(Искомые слова </a:t>
            </a:r>
            <a:r>
              <a:rPr lang="ru-RU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капуста и картофель</a:t>
            </a: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3200" b="1" dirty="0" smtClean="0"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71546"/>
            <a:ext cx="8634442" cy="50085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                        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ь</a:t>
            </a:r>
            <a:r>
              <a:rPr lang="ru-RU" dirty="0" smtClean="0"/>
              <a:t>                                                     </a:t>
            </a:r>
          </a:p>
          <a:p>
            <a:r>
              <a:rPr lang="ru-RU" dirty="0" smtClean="0"/>
              <a:t>                  е                                  л</a:t>
            </a:r>
          </a:p>
          <a:p>
            <a:r>
              <a:rPr lang="ru-RU" dirty="0" smtClean="0"/>
              <a:t>          т                 </a:t>
            </a:r>
          </a:p>
          <a:p>
            <a:r>
              <a:rPr lang="ru-RU" dirty="0" smtClean="0"/>
              <a:t>                           и</a:t>
            </a:r>
          </a:p>
          <a:p>
            <a:r>
              <a:rPr lang="ru-RU" dirty="0" smtClean="0"/>
              <a:t>                                            ч </a:t>
            </a:r>
          </a:p>
          <a:p>
            <a:r>
              <a:rPr lang="ru-RU" dirty="0" smtClean="0"/>
              <a:t>                                    у                                       </a:t>
            </a:r>
          </a:p>
          <a:p>
            <a:r>
              <a:rPr lang="ru-RU" dirty="0" smtClean="0"/>
              <a:t>                                    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285992"/>
            <a:ext cx="857256" cy="3786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3500438"/>
            <a:ext cx="857256" cy="2571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3071810"/>
            <a:ext cx="928694" cy="3000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14678" y="4357694"/>
            <a:ext cx="857256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071934" y="5214950"/>
            <a:ext cx="85725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4857760"/>
            <a:ext cx="92869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2786058"/>
            <a:ext cx="1000132" cy="3286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968210" y="214290"/>
            <a:ext cx="520757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УЧИТЕЛЬ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6143636" y="4214818"/>
            <a:ext cx="150019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143636" y="2285992"/>
            <a:ext cx="142876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00496" y="4214818"/>
            <a:ext cx="150019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29058" y="2285992"/>
            <a:ext cx="142876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85984" y="3143248"/>
            <a:ext cx="142876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214818"/>
            <a:ext cx="128588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285992"/>
            <a:ext cx="128588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МЕДВЕДЬ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17681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</a:p>
          <a:p>
            <a:pPr>
              <a:buNone/>
            </a:pPr>
            <a:r>
              <a:rPr lang="ru-RU" dirty="0" smtClean="0"/>
              <a:t>                                     Д                   Д</a:t>
            </a:r>
          </a:p>
          <a:p>
            <a:pPr>
              <a:buNone/>
            </a:pPr>
            <a:r>
              <a:rPr lang="ru-RU" dirty="0" smtClean="0"/>
              <a:t>       Е             </a:t>
            </a:r>
          </a:p>
          <a:p>
            <a:pPr>
              <a:buNone/>
            </a:pPr>
            <a:r>
              <a:rPr lang="ru-RU" dirty="0" smtClean="0"/>
              <a:t>                     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В                           Е                   Ь</a:t>
            </a:r>
          </a:p>
        </p:txBody>
      </p:sp>
      <p:sp>
        <p:nvSpPr>
          <p:cNvPr id="5" name="5-конечная звезда 4"/>
          <p:cNvSpPr/>
          <p:nvPr/>
        </p:nvSpPr>
        <p:spPr>
          <a:xfrm>
            <a:off x="1571604" y="2500306"/>
            <a:ext cx="214314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1785918" y="2857496"/>
            <a:ext cx="214314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5-конечная звезда 7"/>
          <p:cNvSpPr/>
          <p:nvPr/>
        </p:nvSpPr>
        <p:spPr>
          <a:xfrm>
            <a:off x="928662" y="4357694"/>
            <a:ext cx="285752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1571604" y="4357694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1500166" y="4857760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1857356" y="471488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5-конечная звезда 12"/>
          <p:cNvSpPr/>
          <p:nvPr/>
        </p:nvSpPr>
        <p:spPr>
          <a:xfrm>
            <a:off x="3143240" y="3643314"/>
            <a:ext cx="285752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5-конечная звезда 14"/>
          <p:cNvSpPr/>
          <p:nvPr/>
        </p:nvSpPr>
        <p:spPr>
          <a:xfrm>
            <a:off x="4572000" y="2571744"/>
            <a:ext cx="214314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5-конечная звезда 15"/>
          <p:cNvSpPr/>
          <p:nvPr/>
        </p:nvSpPr>
        <p:spPr>
          <a:xfrm>
            <a:off x="4857752" y="2643182"/>
            <a:ext cx="285752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4214810" y="292893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5-конечная звезда 17"/>
          <p:cNvSpPr/>
          <p:nvPr/>
        </p:nvSpPr>
        <p:spPr>
          <a:xfrm>
            <a:off x="4714876" y="3071810"/>
            <a:ext cx="285752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5-конечная звезда 18"/>
          <p:cNvSpPr/>
          <p:nvPr/>
        </p:nvSpPr>
        <p:spPr>
          <a:xfrm>
            <a:off x="4572000" y="2786058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5-конечная звезда 19"/>
          <p:cNvSpPr/>
          <p:nvPr/>
        </p:nvSpPr>
        <p:spPr>
          <a:xfrm>
            <a:off x="5072066" y="278605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5-конечная звезда 21"/>
          <p:cNvSpPr/>
          <p:nvPr/>
        </p:nvSpPr>
        <p:spPr>
          <a:xfrm>
            <a:off x="4214810" y="435769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5-конечная звезда 22"/>
          <p:cNvSpPr/>
          <p:nvPr/>
        </p:nvSpPr>
        <p:spPr>
          <a:xfrm>
            <a:off x="4643438" y="4429132"/>
            <a:ext cx="285752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5-конечная звезда 23"/>
          <p:cNvSpPr/>
          <p:nvPr/>
        </p:nvSpPr>
        <p:spPr>
          <a:xfrm>
            <a:off x="4714876" y="4786322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5-конечная звезда 24"/>
          <p:cNvSpPr/>
          <p:nvPr/>
        </p:nvSpPr>
        <p:spPr>
          <a:xfrm>
            <a:off x="5072066" y="435769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5-конечная звезда 25"/>
          <p:cNvSpPr/>
          <p:nvPr/>
        </p:nvSpPr>
        <p:spPr>
          <a:xfrm>
            <a:off x="5072066" y="4786322"/>
            <a:ext cx="357190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5-конечная звезда 27"/>
          <p:cNvSpPr/>
          <p:nvPr/>
        </p:nvSpPr>
        <p:spPr>
          <a:xfrm>
            <a:off x="6786578" y="2500306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5-конечная звезда 28"/>
          <p:cNvSpPr/>
          <p:nvPr/>
        </p:nvSpPr>
        <p:spPr>
          <a:xfrm>
            <a:off x="7143768" y="2357430"/>
            <a:ext cx="357190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5-конечная звезда 29"/>
          <p:cNvSpPr/>
          <p:nvPr/>
        </p:nvSpPr>
        <p:spPr>
          <a:xfrm>
            <a:off x="6786578" y="2857496"/>
            <a:ext cx="357190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5-конечная звезда 32"/>
          <p:cNvSpPr/>
          <p:nvPr/>
        </p:nvSpPr>
        <p:spPr>
          <a:xfrm>
            <a:off x="6286512" y="435769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5-конечная звезда 33"/>
          <p:cNvSpPr/>
          <p:nvPr/>
        </p:nvSpPr>
        <p:spPr>
          <a:xfrm>
            <a:off x="6715140" y="4357694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5-конечная звезда 34"/>
          <p:cNvSpPr/>
          <p:nvPr/>
        </p:nvSpPr>
        <p:spPr>
          <a:xfrm>
            <a:off x="7215206" y="4286256"/>
            <a:ext cx="285752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5-конечная звезда 35"/>
          <p:cNvSpPr/>
          <p:nvPr/>
        </p:nvSpPr>
        <p:spPr>
          <a:xfrm>
            <a:off x="6715140" y="4786322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5-конечная звезда 36"/>
          <p:cNvSpPr/>
          <p:nvPr/>
        </p:nvSpPr>
        <p:spPr>
          <a:xfrm>
            <a:off x="7000892" y="457200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5-конечная звезда 37"/>
          <p:cNvSpPr/>
          <p:nvPr/>
        </p:nvSpPr>
        <p:spPr>
          <a:xfrm>
            <a:off x="7215206" y="485776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5-конечная звезда 38"/>
          <p:cNvSpPr/>
          <p:nvPr/>
        </p:nvSpPr>
        <p:spPr>
          <a:xfrm>
            <a:off x="7358082" y="4572008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FF00FF"/>
                </a:solidFill>
              </a:rPr>
              <a:t>Мои рекомендации учителям</a:t>
            </a:r>
            <a:r>
              <a:rPr lang="ru-RU" dirty="0" smtClean="0">
                <a:solidFill>
                  <a:srgbClr val="FF00FF"/>
                </a:solidFill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при выборе игры нельзя спешить и действовать в одиночку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разработанные игры не стоит сразу нести в класс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нигде, никогда и никого нельзя заставлять играть, все должно быть построено на добровольном сотрудничестве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нельзя себе позволять играть с детьми свысока или идти у них на поводу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использовать перед началом игр или конкурсов такую памятку:</a:t>
            </a:r>
          </a:p>
        </p:txBody>
      </p:sp>
    </p:spTree>
    <p:custDataLst>
      <p:tags r:id="rId1"/>
    </p:custDataLst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u="sng" dirty="0" smtClean="0">
                <a:solidFill>
                  <a:srgbClr val="FF00FF"/>
                </a:solidFill>
              </a:rPr>
              <a:t>Правила </a:t>
            </a:r>
            <a:r>
              <a:rPr lang="uk-UA" b="1" u="sng" dirty="0" err="1" smtClean="0">
                <a:solidFill>
                  <a:srgbClr val="FF00FF"/>
                </a:solidFill>
              </a:rPr>
              <a:t>честной</a:t>
            </a:r>
            <a:r>
              <a:rPr lang="uk-UA" b="1" u="sng" dirty="0" smtClean="0">
                <a:solidFill>
                  <a:srgbClr val="FF00FF"/>
                </a:solidFill>
              </a:rPr>
              <a:t> </a:t>
            </a:r>
            <a:r>
              <a:rPr lang="uk-UA" b="1" u="sng" dirty="0" err="1" smtClean="0">
                <a:solidFill>
                  <a:srgbClr val="FF00FF"/>
                </a:solidFill>
              </a:rPr>
              <a:t>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lvl="1" indent="-533400"/>
            <a:r>
              <a:rPr lang="uk-UA" b="1" dirty="0" err="1" smtClean="0">
                <a:solidFill>
                  <a:srgbClr val="FF9900"/>
                </a:solidFill>
              </a:rPr>
              <a:t>Играй</a:t>
            </a:r>
            <a:r>
              <a:rPr lang="uk-UA" b="1" dirty="0" smtClean="0">
                <a:solidFill>
                  <a:srgbClr val="FF9900"/>
                </a:solidFill>
              </a:rPr>
              <a:t> </a:t>
            </a:r>
            <a:r>
              <a:rPr lang="uk-UA" b="1" dirty="0" err="1" smtClean="0">
                <a:solidFill>
                  <a:srgbClr val="FF9900"/>
                </a:solidFill>
              </a:rPr>
              <a:t>чес</a:t>
            </a:r>
            <a:r>
              <a:rPr lang="ru-RU" b="1" dirty="0" smtClean="0">
                <a:solidFill>
                  <a:srgbClr val="FF9900"/>
                </a:solidFill>
              </a:rPr>
              <a:t>т</a:t>
            </a:r>
            <a:r>
              <a:rPr lang="uk-UA" b="1" dirty="0" err="1" smtClean="0">
                <a:solidFill>
                  <a:srgbClr val="FF9900"/>
                </a:solidFill>
              </a:rPr>
              <a:t>но</a:t>
            </a:r>
            <a:endParaRPr lang="uk-UA" b="1" dirty="0" smtClean="0">
              <a:solidFill>
                <a:srgbClr val="FF9900"/>
              </a:solidFill>
            </a:endParaRPr>
          </a:p>
          <a:p>
            <a:pPr marL="990600" lvl="1" indent="-533400"/>
            <a:r>
              <a:rPr lang="uk-UA" b="1" dirty="0" smtClean="0">
                <a:solidFill>
                  <a:schemeClr val="hlink"/>
                </a:solidFill>
              </a:rPr>
              <a:t>Учись у других</a:t>
            </a:r>
          </a:p>
          <a:p>
            <a:pPr marL="990600" lvl="1" indent="-533400"/>
            <a:r>
              <a:rPr lang="uk-UA" b="1" dirty="0" err="1" smtClean="0">
                <a:solidFill>
                  <a:srgbClr val="FF3300"/>
                </a:solidFill>
              </a:rPr>
              <a:t>Если</a:t>
            </a:r>
            <a:r>
              <a:rPr lang="uk-UA" b="1" dirty="0" smtClean="0">
                <a:solidFill>
                  <a:srgbClr val="FF3300"/>
                </a:solidFill>
              </a:rPr>
              <a:t> </a:t>
            </a:r>
            <a:r>
              <a:rPr lang="uk-UA" b="1" dirty="0" err="1" smtClean="0">
                <a:solidFill>
                  <a:srgbClr val="FF3300"/>
                </a:solidFill>
              </a:rPr>
              <a:t>выиграл</a:t>
            </a:r>
            <a:r>
              <a:rPr lang="uk-UA" b="1" dirty="0" smtClean="0">
                <a:solidFill>
                  <a:srgbClr val="FF3300"/>
                </a:solidFill>
              </a:rPr>
              <a:t>, радуйся, </a:t>
            </a:r>
            <a:r>
              <a:rPr lang="uk-UA" b="1" dirty="0" err="1" smtClean="0">
                <a:solidFill>
                  <a:srgbClr val="FF3300"/>
                </a:solidFill>
              </a:rPr>
              <a:t>но</a:t>
            </a:r>
            <a:r>
              <a:rPr lang="uk-UA" b="1" dirty="0" smtClean="0">
                <a:solidFill>
                  <a:srgbClr val="FF3300"/>
                </a:solidFill>
              </a:rPr>
              <a:t> не зазнавайся</a:t>
            </a:r>
          </a:p>
          <a:p>
            <a:pPr marL="990600" lvl="1" indent="-533400"/>
            <a:r>
              <a:rPr lang="uk-UA" b="1" dirty="0" smtClean="0">
                <a:solidFill>
                  <a:srgbClr val="33CC33"/>
                </a:solidFill>
              </a:rPr>
              <a:t>Будь </a:t>
            </a:r>
            <a:r>
              <a:rPr lang="uk-UA" b="1" dirty="0" err="1" smtClean="0">
                <a:solidFill>
                  <a:srgbClr val="33CC33"/>
                </a:solidFill>
              </a:rPr>
              <a:t>стойким</a:t>
            </a:r>
            <a:r>
              <a:rPr lang="uk-UA" b="1" dirty="0" smtClean="0">
                <a:solidFill>
                  <a:srgbClr val="33CC33"/>
                </a:solidFill>
              </a:rPr>
              <a:t>, не </a:t>
            </a:r>
            <a:r>
              <a:rPr lang="uk-UA" b="1" dirty="0" err="1" smtClean="0">
                <a:solidFill>
                  <a:srgbClr val="33CC33"/>
                </a:solidFill>
              </a:rPr>
              <a:t>унывай</a:t>
            </a:r>
            <a:r>
              <a:rPr lang="uk-UA" b="1" dirty="0" smtClean="0">
                <a:solidFill>
                  <a:srgbClr val="33CC33"/>
                </a:solidFill>
              </a:rPr>
              <a:t> при </a:t>
            </a:r>
            <a:r>
              <a:rPr lang="uk-UA" b="1" dirty="0" err="1" smtClean="0">
                <a:solidFill>
                  <a:srgbClr val="33CC33"/>
                </a:solidFill>
              </a:rPr>
              <a:t>неудачах</a:t>
            </a:r>
            <a:r>
              <a:rPr lang="uk-UA" b="1" dirty="0" smtClean="0">
                <a:solidFill>
                  <a:srgbClr val="33CC33"/>
                </a:solidFill>
              </a:rPr>
              <a:t>. </a:t>
            </a:r>
            <a:r>
              <a:rPr lang="uk-UA" b="1" dirty="0" err="1" smtClean="0">
                <a:solidFill>
                  <a:srgbClr val="33CC33"/>
                </a:solidFill>
              </a:rPr>
              <a:t>Обидно</a:t>
            </a:r>
            <a:r>
              <a:rPr lang="uk-UA" b="1" dirty="0" smtClean="0">
                <a:solidFill>
                  <a:srgbClr val="33CC33"/>
                </a:solidFill>
              </a:rPr>
              <a:t>, </a:t>
            </a:r>
            <a:r>
              <a:rPr lang="uk-UA" b="1" dirty="0" err="1" smtClean="0">
                <a:solidFill>
                  <a:srgbClr val="33CC33"/>
                </a:solidFill>
              </a:rPr>
              <a:t>когда</a:t>
            </a:r>
            <a:r>
              <a:rPr lang="uk-UA" b="1" dirty="0" smtClean="0">
                <a:solidFill>
                  <a:srgbClr val="33CC33"/>
                </a:solidFill>
              </a:rPr>
              <a:t> </a:t>
            </a:r>
            <a:r>
              <a:rPr lang="uk-UA" b="1" dirty="0" err="1" smtClean="0">
                <a:solidFill>
                  <a:srgbClr val="33CC33"/>
                </a:solidFill>
              </a:rPr>
              <a:t>проигрываешь</a:t>
            </a:r>
            <a:r>
              <a:rPr lang="uk-UA" b="1" dirty="0" smtClean="0">
                <a:solidFill>
                  <a:srgbClr val="33CC33"/>
                </a:solidFill>
              </a:rPr>
              <a:t>, </a:t>
            </a:r>
            <a:r>
              <a:rPr lang="uk-UA" b="1" dirty="0" err="1" smtClean="0">
                <a:solidFill>
                  <a:srgbClr val="33CC33"/>
                </a:solidFill>
              </a:rPr>
              <a:t>но</a:t>
            </a:r>
            <a:r>
              <a:rPr lang="uk-UA" b="1" dirty="0" smtClean="0">
                <a:solidFill>
                  <a:srgbClr val="33CC33"/>
                </a:solidFill>
              </a:rPr>
              <a:t> не злись.</a:t>
            </a:r>
          </a:p>
          <a:p>
            <a:pPr marL="990600" lvl="1" indent="-533400"/>
            <a:r>
              <a:rPr lang="uk-UA" b="1" dirty="0" smtClean="0">
                <a:solidFill>
                  <a:srgbClr val="3399FF"/>
                </a:solidFill>
              </a:rPr>
              <a:t>Не злорадствуй, </a:t>
            </a:r>
            <a:r>
              <a:rPr lang="uk-UA" b="1" dirty="0" err="1" smtClean="0">
                <a:solidFill>
                  <a:srgbClr val="3399FF"/>
                </a:solidFill>
              </a:rPr>
              <a:t>когда</a:t>
            </a:r>
            <a:r>
              <a:rPr lang="uk-UA" b="1" dirty="0" smtClean="0">
                <a:solidFill>
                  <a:srgbClr val="3399FF"/>
                </a:solidFill>
              </a:rPr>
              <a:t> </a:t>
            </a:r>
            <a:r>
              <a:rPr lang="uk-UA" b="1" dirty="0" err="1" smtClean="0">
                <a:solidFill>
                  <a:srgbClr val="3399FF"/>
                </a:solidFill>
              </a:rPr>
              <a:t>другие</a:t>
            </a:r>
            <a:r>
              <a:rPr lang="uk-UA" b="1" dirty="0" smtClean="0">
                <a:solidFill>
                  <a:srgbClr val="3399FF"/>
                </a:solidFill>
              </a:rPr>
              <a:t> </a:t>
            </a:r>
            <a:r>
              <a:rPr lang="uk-UA" b="1" dirty="0" err="1" smtClean="0">
                <a:solidFill>
                  <a:srgbClr val="3399FF"/>
                </a:solidFill>
              </a:rPr>
              <a:t>проигрывают</a:t>
            </a:r>
            <a:endParaRPr lang="uk-UA" b="1" dirty="0" smtClean="0">
              <a:solidFill>
                <a:srgbClr val="3399FF"/>
              </a:solidFill>
            </a:endParaRPr>
          </a:p>
          <a:p>
            <a:pPr marL="990600" lvl="1" indent="-533400"/>
            <a:r>
              <a:rPr lang="uk-UA" b="1" dirty="0" smtClean="0">
                <a:solidFill>
                  <a:srgbClr val="CC0066"/>
                </a:solidFill>
              </a:rPr>
              <a:t>Научи других тому, </a:t>
            </a:r>
            <a:r>
              <a:rPr lang="uk-UA" b="1" dirty="0" err="1" smtClean="0">
                <a:solidFill>
                  <a:srgbClr val="CC0066"/>
                </a:solidFill>
              </a:rPr>
              <a:t>что</a:t>
            </a:r>
            <a:r>
              <a:rPr lang="uk-UA" b="1" dirty="0" smtClean="0">
                <a:solidFill>
                  <a:srgbClr val="CC0066"/>
                </a:solidFill>
              </a:rPr>
              <a:t> </a:t>
            </a:r>
            <a:r>
              <a:rPr lang="uk-UA" b="1" dirty="0" err="1" smtClean="0">
                <a:solidFill>
                  <a:srgbClr val="CC0066"/>
                </a:solidFill>
              </a:rPr>
              <a:t>умеешь</a:t>
            </a:r>
            <a:r>
              <a:rPr lang="uk-UA" b="1" dirty="0" smtClean="0">
                <a:solidFill>
                  <a:srgbClr val="CC0066"/>
                </a:solidFill>
              </a:rPr>
              <a:t> сам</a:t>
            </a:r>
            <a:endParaRPr lang="ru-RU" b="1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p:transition spd="slow" advClick="0" advTm="10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6|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141</TotalTime>
  <Words>231</Words>
  <Application>Microsoft Office PowerPoint</Application>
  <PresentationFormat>Экран (4:3)</PresentationFormat>
  <Paragraphs>52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Учитель Новопокровской ОШ Зекиряева Ленмара Нуриевна</vt:lpstr>
      <vt:lpstr>Методика организация игры</vt:lpstr>
      <vt:lpstr>Словарные слова</vt:lpstr>
      <vt:lpstr>Слайд 4</vt:lpstr>
      <vt:lpstr>МЕДВЕДЬ</vt:lpstr>
      <vt:lpstr>Мои рекомендации учителям:</vt:lpstr>
      <vt:lpstr>Правила честной игры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Учитель Новопокровской ОШ Зекиряева Ленмара Нуриевна</dc:title>
  <dc:creator>Лемара Зекиряева</dc:creator>
  <cp:lastModifiedBy>Лемара Зекиряева</cp:lastModifiedBy>
  <cp:revision>17</cp:revision>
  <dcterms:created xsi:type="dcterms:W3CDTF">2011-02-09T16:52:05Z</dcterms:created>
  <dcterms:modified xsi:type="dcterms:W3CDTF">2011-02-13T16:04:06Z</dcterms:modified>
</cp:coreProperties>
</file>